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9" r:id="rId3"/>
    <p:sldId id="262" r:id="rId4"/>
    <p:sldId id="264" r:id="rId5"/>
    <p:sldId id="389" r:id="rId6"/>
    <p:sldId id="265" r:id="rId7"/>
    <p:sldId id="267" r:id="rId8"/>
    <p:sldId id="269" r:id="rId9"/>
    <p:sldId id="270" r:id="rId10"/>
    <p:sldId id="271" r:id="rId11"/>
    <p:sldId id="272" r:id="rId12"/>
    <p:sldId id="390" r:id="rId13"/>
    <p:sldId id="277" r:id="rId14"/>
    <p:sldId id="278" r:id="rId15"/>
    <p:sldId id="280" r:id="rId16"/>
    <p:sldId id="282" r:id="rId17"/>
    <p:sldId id="283" r:id="rId18"/>
    <p:sldId id="284" r:id="rId19"/>
    <p:sldId id="285" r:id="rId20"/>
    <p:sldId id="286" r:id="rId21"/>
    <p:sldId id="287" r:id="rId22"/>
    <p:sldId id="288" r:id="rId23"/>
    <p:sldId id="289" r:id="rId24"/>
    <p:sldId id="290" r:id="rId25"/>
    <p:sldId id="291" r:id="rId26"/>
    <p:sldId id="393" r:id="rId27"/>
    <p:sldId id="292" r:id="rId28"/>
    <p:sldId id="293" r:id="rId29"/>
    <p:sldId id="294" r:id="rId30"/>
    <p:sldId id="295" r:id="rId31"/>
    <p:sldId id="296" r:id="rId32"/>
    <p:sldId id="297" r:id="rId33"/>
    <p:sldId id="299" r:id="rId34"/>
    <p:sldId id="300" r:id="rId35"/>
    <p:sldId id="302" r:id="rId36"/>
    <p:sldId id="303" r:id="rId37"/>
    <p:sldId id="305" r:id="rId38"/>
    <p:sldId id="307" r:id="rId39"/>
    <p:sldId id="396" r:id="rId40"/>
    <p:sldId id="397" r:id="rId41"/>
    <p:sldId id="308" r:id="rId42"/>
    <p:sldId id="309" r:id="rId43"/>
    <p:sldId id="379" r:id="rId44"/>
    <p:sldId id="380" r:id="rId45"/>
    <p:sldId id="372" r:id="rId46"/>
    <p:sldId id="375" r:id="rId47"/>
    <p:sldId id="376" r:id="rId48"/>
    <p:sldId id="371" r:id="rId49"/>
    <p:sldId id="373" r:id="rId50"/>
    <p:sldId id="374" r:id="rId51"/>
    <p:sldId id="384" r:id="rId52"/>
    <p:sldId id="391" r:id="rId53"/>
    <p:sldId id="313" r:id="rId54"/>
    <p:sldId id="378" r:id="rId55"/>
    <p:sldId id="388" r:id="rId56"/>
    <p:sldId id="316" r:id="rId57"/>
    <p:sldId id="317" r:id="rId58"/>
    <p:sldId id="318" r:id="rId59"/>
    <p:sldId id="319" r:id="rId60"/>
    <p:sldId id="381" r:id="rId61"/>
    <p:sldId id="382" r:id="rId62"/>
    <p:sldId id="321" r:id="rId63"/>
    <p:sldId id="322" r:id="rId64"/>
    <p:sldId id="386" r:id="rId65"/>
    <p:sldId id="385" r:id="rId66"/>
    <p:sldId id="387" r:id="rId67"/>
    <p:sldId id="323" r:id="rId68"/>
    <p:sldId id="324" r:id="rId69"/>
    <p:sldId id="325" r:id="rId70"/>
    <p:sldId id="326" r:id="rId71"/>
    <p:sldId id="327" r:id="rId72"/>
    <p:sldId id="328" r:id="rId73"/>
    <p:sldId id="329" r:id="rId74"/>
    <p:sldId id="330" r:id="rId75"/>
    <p:sldId id="332" r:id="rId76"/>
    <p:sldId id="333" r:id="rId77"/>
    <p:sldId id="334" r:id="rId78"/>
    <p:sldId id="335" r:id="rId79"/>
    <p:sldId id="336" r:id="rId80"/>
    <p:sldId id="338" r:id="rId81"/>
    <p:sldId id="339" r:id="rId82"/>
    <p:sldId id="340" r:id="rId83"/>
    <p:sldId id="342" r:id="rId84"/>
    <p:sldId id="343" r:id="rId85"/>
    <p:sldId id="344" r:id="rId86"/>
    <p:sldId id="346" r:id="rId87"/>
    <p:sldId id="347" r:id="rId88"/>
    <p:sldId id="348" r:id="rId89"/>
    <p:sldId id="349" r:id="rId90"/>
    <p:sldId id="350" r:id="rId91"/>
    <p:sldId id="351" r:id="rId92"/>
    <p:sldId id="352" r:id="rId93"/>
    <p:sldId id="353" r:id="rId94"/>
    <p:sldId id="354" r:id="rId95"/>
    <p:sldId id="355" r:id="rId96"/>
    <p:sldId id="392" r:id="rId97"/>
    <p:sldId id="356" r:id="rId98"/>
    <p:sldId id="35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5" d="100"/>
          <a:sy n="75" d="100"/>
        </p:scale>
        <p:origin x="-123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71EAB-847D-4990-BF9E-5E56F4A767FF}" type="datetimeFigureOut">
              <a:rPr lang="en-US" smtClean="0"/>
              <a:pPr/>
              <a:t>9/16/2018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BBDB0-C9B0-4200-8206-19603363423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48376A-FEFD-48EA-9034-FF7421DD4803}" type="slidenum">
              <a:rPr lang="en-US"/>
              <a:pPr/>
              <a:t>2</a:t>
            </a:fld>
            <a:endParaRPr lang="en-US"/>
          </a:p>
        </p:txBody>
      </p:sp>
      <p:sp>
        <p:nvSpPr>
          <p:cNvPr id="12185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r>
              <a:rPr lang="en-US" sz="1200" dirty="0" smtClean="0">
                <a:ea typeface="AR PL SungtiL GB" charset="0"/>
                <a:cs typeface="AR PL SungtiL GB" charset="0"/>
              </a:rPr>
              <a:t>that itself would be capable of producing the magnitude of hypertrophy evident in given patient-AS,HT,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DE70C94-7668-46FD-8FCF-1DA0A128A23B}" type="slidenum">
              <a:rPr lang="en-US"/>
              <a:pPr/>
              <a:t>13</a:t>
            </a:fld>
            <a:endParaRPr lang="en-US"/>
          </a:p>
        </p:txBody>
      </p:sp>
      <p:sp>
        <p:nvSpPr>
          <p:cNvPr id="1392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3926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4E82F9-3AEF-48A1-8185-4CCFECA40793}" type="slidenum">
              <a:rPr lang="en-US"/>
              <a:pPr/>
              <a:t>14</a:t>
            </a:fld>
            <a:endParaRPr lang="en-US"/>
          </a:p>
        </p:txBody>
      </p:sp>
      <p:sp>
        <p:nvSpPr>
          <p:cNvPr id="1402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029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E664BA-AFB3-489F-B53E-AE26965B0CD2}" type="slidenum">
              <a:rPr lang="en-US"/>
              <a:pPr/>
              <a:t>15</a:t>
            </a:fld>
            <a:endParaRPr lang="en-US"/>
          </a:p>
        </p:txBody>
      </p:sp>
      <p:sp>
        <p:nvSpPr>
          <p:cNvPr id="1423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233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5ECCF92-3CA0-483C-A4C3-781054E08E2C}" type="slidenum">
              <a:rPr lang="en-US"/>
              <a:pPr/>
              <a:t>16</a:t>
            </a:fld>
            <a:endParaRPr lang="en-US"/>
          </a:p>
        </p:txBody>
      </p:sp>
      <p:sp>
        <p:nvSpPr>
          <p:cNvPr id="1443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438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1C20FC-D9A1-4ECB-80E6-BEBC0082C34A}" type="slidenum">
              <a:rPr lang="en-US"/>
              <a:pPr/>
              <a:t>17</a:t>
            </a:fld>
            <a:endParaRPr lang="en-US"/>
          </a:p>
        </p:txBody>
      </p:sp>
      <p:sp>
        <p:nvSpPr>
          <p:cNvPr id="1454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541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5FB1B87-F4FD-48E8-843B-41AFAEB44F31}" type="slidenum">
              <a:rPr lang="en-US"/>
              <a:pPr/>
              <a:t>18</a:t>
            </a:fld>
            <a:endParaRPr lang="en-US"/>
          </a:p>
        </p:txBody>
      </p:sp>
      <p:sp>
        <p:nvSpPr>
          <p:cNvPr id="1464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643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5E85D8-D0E6-49DB-B6D6-1524E401072F}" type="slidenum">
              <a:rPr lang="en-US"/>
              <a:pPr/>
              <a:t>19</a:t>
            </a:fld>
            <a:endParaRPr lang="en-US"/>
          </a:p>
        </p:txBody>
      </p:sp>
      <p:sp>
        <p:nvSpPr>
          <p:cNvPr id="1474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745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0F256E0-26B2-4813-9E12-507B524512B1}" type="slidenum">
              <a:rPr lang="en-US"/>
              <a:pPr/>
              <a:t>20</a:t>
            </a:fld>
            <a:endParaRPr lang="en-US"/>
          </a:p>
        </p:txBody>
      </p:sp>
      <p:sp>
        <p:nvSpPr>
          <p:cNvPr id="1484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848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8AACC6-2375-49FE-82BA-1979F84DE6BC}" type="slidenum">
              <a:rPr lang="en-US"/>
              <a:pPr/>
              <a:t>21</a:t>
            </a:fld>
            <a:endParaRPr lang="en-US"/>
          </a:p>
        </p:txBody>
      </p:sp>
      <p:sp>
        <p:nvSpPr>
          <p:cNvPr id="1495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950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6AE0D1-71BD-40E7-8095-02C8B7E0B7F7}" type="slidenum">
              <a:rPr lang="en-US"/>
              <a:pPr/>
              <a:t>22</a:t>
            </a:fld>
            <a:endParaRPr lang="en-US"/>
          </a:p>
        </p:txBody>
      </p:sp>
      <p:sp>
        <p:nvSpPr>
          <p:cNvPr id="15052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053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r>
              <a:rPr lang="en-US" dirty="0" err="1" smtClean="0"/>
              <a:t>Midsystolic</a:t>
            </a:r>
            <a:r>
              <a:rPr lang="en-US" dirty="0" smtClean="0"/>
              <a:t> drop –premature closure of aortic valve</a:t>
            </a:r>
          </a:p>
          <a:p>
            <a:r>
              <a:rPr lang="en-US" dirty="0" smtClean="0"/>
              <a:t>Late peak-reduction in gradient when the</a:t>
            </a:r>
            <a:r>
              <a:rPr lang="en-US" baseline="0" dirty="0" smtClean="0"/>
              <a:t> mitral leaflet returns to normal position</a:t>
            </a:r>
          </a:p>
          <a:p>
            <a:r>
              <a:rPr lang="en-US" baseline="0" dirty="0" smtClean="0"/>
              <a:t>Fixed obstruction-decrease in both rate of rise and amplitude of pulse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33AFEB-2EBC-432C-9651-A0F7009A4797}" type="slidenum">
              <a:rPr lang="en-US"/>
              <a:pPr/>
              <a:t>3</a:t>
            </a:fld>
            <a:endParaRPr lang="en-US"/>
          </a:p>
        </p:txBody>
      </p:sp>
      <p:sp>
        <p:nvSpPr>
          <p:cNvPr id="1239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390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3193B5-B44A-47DF-9BE4-40D97154243B}" type="slidenum">
              <a:rPr lang="en-US"/>
              <a:pPr/>
              <a:t>23</a:t>
            </a:fld>
            <a:endParaRPr lang="en-US"/>
          </a:p>
        </p:txBody>
      </p:sp>
      <p:sp>
        <p:nvSpPr>
          <p:cNvPr id="1515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155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r>
              <a:rPr lang="en-US" dirty="0" err="1" smtClean="0"/>
              <a:t>Lbbb,lvoto</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4C3FB4-5032-4AF6-9689-B29EF56EB8F5}" type="slidenum">
              <a:rPr lang="en-US"/>
              <a:pPr/>
              <a:t>24</a:t>
            </a:fld>
            <a:endParaRPr lang="en-US"/>
          </a:p>
        </p:txBody>
      </p:sp>
      <p:sp>
        <p:nvSpPr>
          <p:cNvPr id="1525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257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E71FE3-02F2-4997-B7DF-4A7DC87A1AFA}" type="slidenum">
              <a:rPr lang="en-US"/>
              <a:pPr/>
              <a:t>25</a:t>
            </a:fld>
            <a:endParaRPr lang="en-US"/>
          </a:p>
        </p:txBody>
      </p:sp>
      <p:sp>
        <p:nvSpPr>
          <p:cNvPr id="15360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360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6480A1-4ACE-48C0-B83F-632E21E9AED2}" type="slidenum">
              <a:rPr lang="en-US"/>
              <a:pPr/>
              <a:t>27</a:t>
            </a:fld>
            <a:endParaRPr lang="en-US"/>
          </a:p>
        </p:txBody>
      </p:sp>
      <p:sp>
        <p:nvSpPr>
          <p:cNvPr id="15462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462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r>
              <a:rPr lang="en-US" dirty="0" smtClean="0"/>
              <a:t>Not necessary unless </a:t>
            </a:r>
            <a:r>
              <a:rPr lang="en-US" dirty="0" err="1" smtClean="0"/>
              <a:t>descrepancy</a:t>
            </a:r>
            <a:r>
              <a:rPr lang="en-US" dirty="0" smtClean="0"/>
              <a:t> bet echo</a:t>
            </a:r>
            <a:r>
              <a:rPr lang="en-US" baseline="0" dirty="0" smtClean="0"/>
              <a:t> n c/f</a:t>
            </a:r>
          </a:p>
          <a:p>
            <a:r>
              <a:rPr lang="en-US" baseline="0" dirty="0" err="1" smtClean="0"/>
              <a:t>Endhole</a:t>
            </a:r>
            <a:r>
              <a:rPr lang="en-US" baseline="0" dirty="0" smtClean="0"/>
              <a:t> catheter in the </a:t>
            </a:r>
            <a:r>
              <a:rPr lang="en-US" baseline="0" dirty="0" err="1" smtClean="0"/>
              <a:t>lv</a:t>
            </a:r>
            <a:r>
              <a:rPr lang="en-US" baseline="0" dirty="0" smtClean="0"/>
              <a:t> apex and pulling back to base n aorta</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79EFA6E-176D-4557-884A-D84A9B3B2155}" type="slidenum">
              <a:rPr lang="en-US"/>
              <a:pPr/>
              <a:t>28</a:t>
            </a:fld>
            <a:endParaRPr lang="en-US"/>
          </a:p>
        </p:txBody>
      </p:sp>
      <p:sp>
        <p:nvSpPr>
          <p:cNvPr id="1556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565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FF3354-D39F-4F56-9E70-10F8B853E563}" type="slidenum">
              <a:rPr lang="en-US"/>
              <a:pPr/>
              <a:t>29</a:t>
            </a:fld>
            <a:endParaRPr lang="en-US"/>
          </a:p>
        </p:txBody>
      </p:sp>
      <p:sp>
        <p:nvSpPr>
          <p:cNvPr id="15667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667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81F5A9-DF49-42D3-80C9-AE55B206B16F}" type="slidenum">
              <a:rPr lang="en-US"/>
              <a:pPr/>
              <a:t>30</a:t>
            </a:fld>
            <a:endParaRPr lang="en-US"/>
          </a:p>
        </p:txBody>
      </p:sp>
      <p:sp>
        <p:nvSpPr>
          <p:cNvPr id="15769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769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4A80FA-58E0-41EB-AB51-B14F34AF4279}" type="slidenum">
              <a:rPr lang="en-US"/>
              <a:pPr/>
              <a:t>31</a:t>
            </a:fld>
            <a:endParaRPr lang="en-US"/>
          </a:p>
        </p:txBody>
      </p:sp>
      <p:sp>
        <p:nvSpPr>
          <p:cNvPr id="1587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872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2E5CA3-F3CB-4F82-9BE7-A5A069200419}" type="slidenum">
              <a:rPr lang="en-US"/>
              <a:pPr/>
              <a:t>32</a:t>
            </a:fld>
            <a:endParaRPr lang="en-US"/>
          </a:p>
        </p:txBody>
      </p:sp>
      <p:sp>
        <p:nvSpPr>
          <p:cNvPr id="1597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974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31BCA5-AF32-4D91-874D-76B04AA1DF3B}" type="slidenum">
              <a:rPr lang="en-US"/>
              <a:pPr/>
              <a:t>33</a:t>
            </a:fld>
            <a:endParaRPr lang="en-US"/>
          </a:p>
        </p:txBody>
      </p:sp>
      <p:sp>
        <p:nvSpPr>
          <p:cNvPr id="1617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6179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5384D37-AAF4-43B6-8EBE-0503E2ECD508}" type="slidenum">
              <a:rPr lang="en-US"/>
              <a:pPr/>
              <a:t>4</a:t>
            </a:fld>
            <a:endParaRPr lang="en-US"/>
          </a:p>
        </p:txBody>
      </p:sp>
      <p:sp>
        <p:nvSpPr>
          <p:cNvPr id="1259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49811C-65DF-43A2-96BA-EA067401A41D}" type="slidenum">
              <a:rPr lang="en-US"/>
              <a:pPr/>
              <a:t>34</a:t>
            </a:fld>
            <a:endParaRPr lang="en-US"/>
          </a:p>
        </p:txBody>
      </p:sp>
      <p:sp>
        <p:nvSpPr>
          <p:cNvPr id="16281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28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880C7A-D896-413C-9EE0-7608938DE614}" type="slidenum">
              <a:rPr lang="en-US"/>
              <a:pPr/>
              <a:t>35</a:t>
            </a:fld>
            <a:endParaRPr lang="en-US"/>
          </a:p>
        </p:txBody>
      </p:sp>
      <p:sp>
        <p:nvSpPr>
          <p:cNvPr id="1648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6486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D7F53E-739E-4014-866E-165A0964D6FC}" type="slidenum">
              <a:rPr lang="en-US"/>
              <a:pPr/>
              <a:t>36</a:t>
            </a:fld>
            <a:endParaRPr lang="en-US"/>
          </a:p>
        </p:txBody>
      </p:sp>
      <p:sp>
        <p:nvSpPr>
          <p:cNvPr id="1658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6589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852AF4-518D-4758-BB9E-1E6E3765DD5F}" type="slidenum">
              <a:rPr lang="en-US"/>
              <a:pPr/>
              <a:t>37</a:t>
            </a:fld>
            <a:endParaRPr lang="en-US"/>
          </a:p>
        </p:txBody>
      </p:sp>
      <p:sp>
        <p:nvSpPr>
          <p:cNvPr id="1679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6793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2F4B13-163A-45FC-A170-86CD60A9C664}" type="slidenum">
              <a:rPr lang="en-US"/>
              <a:pPr/>
              <a:t>38</a:t>
            </a:fld>
            <a:endParaRPr lang="en-US"/>
          </a:p>
        </p:txBody>
      </p:sp>
      <p:sp>
        <p:nvSpPr>
          <p:cNvPr id="1699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6998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AEFFDA-C95A-4A76-B190-6F8A9C7E9192}" type="slidenum">
              <a:rPr lang="en-US"/>
              <a:pPr/>
              <a:t>41</a:t>
            </a:fld>
            <a:endParaRPr lang="en-US"/>
          </a:p>
        </p:txBody>
      </p:sp>
      <p:sp>
        <p:nvSpPr>
          <p:cNvPr id="1710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7101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036CDF-8DF3-4209-9FFA-C823B5E18566}" type="slidenum">
              <a:rPr lang="en-US"/>
              <a:pPr/>
              <a:t>42</a:t>
            </a:fld>
            <a:endParaRPr lang="en-US"/>
          </a:p>
        </p:txBody>
      </p:sp>
      <p:sp>
        <p:nvSpPr>
          <p:cNvPr id="1720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7203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200" dirty="0" smtClean="0">
                <a:ea typeface="AR PL SungtiL GB" charset="0"/>
                <a:cs typeface="AR PL SungtiL GB" charset="0"/>
              </a:rPr>
              <a:t>young population diffuse hypertrophy of the entire septum with a convex </a:t>
            </a:r>
            <a:r>
              <a:rPr lang="en-US" sz="1200" dirty="0" err="1" smtClean="0">
                <a:ea typeface="AR PL SungtiL GB" charset="0"/>
                <a:cs typeface="AR PL SungtiL GB" charset="0"/>
              </a:rPr>
              <a:t>septal</a:t>
            </a:r>
            <a:r>
              <a:rPr lang="en-US" sz="1200" dirty="0" smtClean="0">
                <a:ea typeface="AR PL SungtiL GB" charset="0"/>
                <a:cs typeface="AR PL SungtiL GB" charset="0"/>
              </a:rPr>
              <a:t> contour.</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1200" dirty="0" smtClean="0">
              <a:ea typeface="AR PL SungtiL GB" charset="0"/>
              <a:cs typeface="AR PL SungtiL GB" charset="0"/>
            </a:endParaRP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200" dirty="0" smtClean="0">
                <a:ea typeface="AR PL SungtiL GB" charset="0"/>
                <a:cs typeface="AR PL SungtiL GB" charset="0"/>
              </a:rPr>
              <a:t>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200" dirty="0" smtClean="0">
                <a:ea typeface="AR PL SungtiL GB" charset="0"/>
                <a:cs typeface="AR PL SungtiL GB" charset="0"/>
              </a:rPr>
              <a:t> older population appearance of a "sigmoid" septum -  hypertrophy is localized to the basal and </a:t>
            </a:r>
            <a:r>
              <a:rPr lang="en-US" sz="1200" dirty="0" err="1" smtClean="0">
                <a:ea typeface="AR PL SungtiL GB" charset="0"/>
                <a:cs typeface="AR PL SungtiL GB" charset="0"/>
              </a:rPr>
              <a:t>midseptum</a:t>
            </a:r>
            <a:endParaRPr lang="en-US" sz="1200" dirty="0" smtClean="0">
              <a:ea typeface="AR PL SungtiL GB" charset="0"/>
              <a:cs typeface="AR PL SungtiL GB" charset="0"/>
            </a:endParaRPr>
          </a:p>
          <a:p>
            <a:endParaRPr lang="en-IN" dirty="0"/>
          </a:p>
        </p:txBody>
      </p:sp>
      <p:sp>
        <p:nvSpPr>
          <p:cNvPr id="4" name="Slide Number Placeholder 3"/>
          <p:cNvSpPr>
            <a:spLocks noGrp="1"/>
          </p:cNvSpPr>
          <p:nvPr>
            <p:ph type="sldNum" sz="quarter" idx="10"/>
          </p:nvPr>
        </p:nvSpPr>
        <p:spPr/>
        <p:txBody>
          <a:bodyPr/>
          <a:lstStyle/>
          <a:p>
            <a:fld id="{4ABBBDB0-C9B0-4200-8206-196033634232}" type="slidenum">
              <a:rPr lang="en-IN" smtClean="0"/>
              <a:pPr/>
              <a:t>45</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IN"/>
          </a:p>
        </p:txBody>
      </p:sp>
      <p:sp>
        <p:nvSpPr>
          <p:cNvPr id="5122" name="Rectangle 2"/>
          <p:cNvSpPr txBox="1">
            <a:spLocks noGrp="1" noChangeArrowheads="1"/>
          </p:cNvSpPr>
          <p:nvPr>
            <p:ph type="body"/>
          </p:nvPr>
        </p:nvSpPr>
        <p:spPr bwMode="auto">
          <a:xfrm>
            <a:off x="1046350" y="4352637"/>
            <a:ext cx="4770904" cy="3478068"/>
          </a:xfrm>
          <a:prstGeom prst="rect">
            <a:avLst/>
          </a:prstGeom>
          <a:noFill/>
          <a:ln>
            <a:round/>
            <a:headEnd/>
            <a:tailEnd/>
          </a:ln>
        </p:spPr>
        <p:txBody>
          <a:bodyPr wrap="none" anchor="ctr"/>
          <a:lstStyle/>
          <a:p>
            <a:r>
              <a:rPr lang="en-IN" sz="1200" b="1" i="0" kern="1200" dirty="0" smtClean="0">
                <a:solidFill>
                  <a:schemeClr val="tx1"/>
                </a:solidFill>
                <a:latin typeface="+mn-lt"/>
                <a:ea typeface="+mn-ea"/>
                <a:cs typeface="+mn-cs"/>
              </a:rPr>
              <a:t>A) Reverse curvature septum HCM shows a predominant mid-</a:t>
            </a:r>
            <a:r>
              <a:rPr lang="en-IN" sz="1200" b="1" i="0" kern="1200" dirty="0" err="1" smtClean="0">
                <a:solidFill>
                  <a:schemeClr val="tx1"/>
                </a:solidFill>
                <a:latin typeface="+mn-lt"/>
                <a:ea typeface="+mn-ea"/>
                <a:cs typeface="+mn-cs"/>
              </a:rPr>
              <a:t>septal</a:t>
            </a:r>
            <a:r>
              <a:rPr lang="en-IN" sz="1200" b="1" i="0" kern="1200" dirty="0" smtClean="0">
                <a:solidFill>
                  <a:schemeClr val="tx1"/>
                </a:solidFill>
                <a:latin typeface="+mn-lt"/>
                <a:ea typeface="+mn-ea"/>
                <a:cs typeface="+mn-cs"/>
              </a:rPr>
              <a:t> convexity toward the left ventricular (LV) cavity with the cavity itself often having an overall crescent shape. Dynamic </a:t>
            </a:r>
            <a:r>
              <a:rPr lang="en-IN" sz="1200" b="1" i="0" kern="1200" dirty="0" err="1" smtClean="0">
                <a:solidFill>
                  <a:schemeClr val="tx1"/>
                </a:solidFill>
                <a:latin typeface="+mn-lt"/>
                <a:ea typeface="+mn-ea"/>
                <a:cs typeface="+mn-cs"/>
              </a:rPr>
              <a:t>subaortic</a:t>
            </a:r>
            <a:r>
              <a:rPr lang="en-IN" sz="1200" b="1" i="0" kern="1200" dirty="0" smtClean="0">
                <a:solidFill>
                  <a:schemeClr val="tx1"/>
                </a:solidFill>
                <a:latin typeface="+mn-lt"/>
                <a:ea typeface="+mn-ea"/>
                <a:cs typeface="+mn-cs"/>
              </a:rPr>
              <a:t> obstruction is present in this example with systolic anterior motion (SAM) of the mitral leaflets and turbulent flow in the outflow tract. Prominent foci of MDE that indicate myocardial fibrosis are present in the </a:t>
            </a:r>
            <a:r>
              <a:rPr lang="en-IN" sz="1200" b="1" i="0" kern="1200" dirty="0" err="1" smtClean="0">
                <a:solidFill>
                  <a:schemeClr val="tx1"/>
                </a:solidFill>
                <a:latin typeface="+mn-lt"/>
                <a:ea typeface="+mn-ea"/>
                <a:cs typeface="+mn-cs"/>
              </a:rPr>
              <a:t>anteroseptum</a:t>
            </a:r>
            <a:r>
              <a:rPr lang="en-IN" sz="1200" b="1" i="0" kern="1200" dirty="0" smtClean="0">
                <a:solidFill>
                  <a:schemeClr val="tx1"/>
                </a:solidFill>
                <a:latin typeface="+mn-lt"/>
                <a:ea typeface="+mn-ea"/>
                <a:cs typeface="+mn-cs"/>
              </a:rPr>
              <a:t> and </a:t>
            </a:r>
            <a:r>
              <a:rPr lang="en-IN" sz="1200" b="1" i="0" kern="1200" dirty="0" err="1" smtClean="0">
                <a:solidFill>
                  <a:schemeClr val="tx1"/>
                </a:solidFill>
                <a:latin typeface="+mn-lt"/>
                <a:ea typeface="+mn-ea"/>
                <a:cs typeface="+mn-cs"/>
              </a:rPr>
              <a:t>inferoseptum</a:t>
            </a:r>
            <a:r>
              <a:rPr lang="en-IN" sz="1200" b="1" i="0" kern="1200" dirty="0" smtClean="0">
                <a:solidFill>
                  <a:schemeClr val="tx1"/>
                </a:solidFill>
                <a:latin typeface="+mn-lt"/>
                <a:ea typeface="+mn-ea"/>
                <a:cs typeface="+mn-cs"/>
              </a:rPr>
              <a:t>.</a:t>
            </a:r>
          </a:p>
          <a:p>
            <a:r>
              <a:rPr lang="en-IN" sz="1200" b="1" i="0" kern="1200" dirty="0" smtClean="0">
                <a:solidFill>
                  <a:schemeClr val="tx1"/>
                </a:solidFill>
                <a:latin typeface="+mn-lt"/>
                <a:ea typeface="+mn-ea"/>
                <a:cs typeface="+mn-cs"/>
              </a:rPr>
              <a:t>B) Sigmoid septum HCM shows a generally ovoid LV cavity with the septum being concave to the LV cavity and a prominent basal </a:t>
            </a:r>
            <a:r>
              <a:rPr lang="en-IN" sz="1200" b="1" i="0" kern="1200" dirty="0" err="1" smtClean="0">
                <a:solidFill>
                  <a:schemeClr val="tx1"/>
                </a:solidFill>
                <a:latin typeface="+mn-lt"/>
                <a:ea typeface="+mn-ea"/>
                <a:cs typeface="+mn-cs"/>
              </a:rPr>
              <a:t>septal</a:t>
            </a:r>
            <a:r>
              <a:rPr lang="en-IN" sz="1200" b="1" i="0" kern="1200" dirty="0" smtClean="0">
                <a:solidFill>
                  <a:schemeClr val="tx1"/>
                </a:solidFill>
                <a:latin typeface="+mn-lt"/>
                <a:ea typeface="+mn-ea"/>
                <a:cs typeface="+mn-cs"/>
              </a:rPr>
              <a:t> bulge</a:t>
            </a:r>
          </a:p>
          <a:p>
            <a:r>
              <a:rPr lang="en-IN" sz="1200" b="1" i="0" kern="1200" dirty="0" smtClean="0">
                <a:solidFill>
                  <a:schemeClr val="tx1"/>
                </a:solidFill>
                <a:latin typeface="+mn-lt"/>
                <a:ea typeface="+mn-ea"/>
                <a:cs typeface="+mn-cs"/>
              </a:rPr>
              <a:t>(C) Neutral septum HCM shows an overall straight septum that is neither predominantly convex nor concave toward the LV cavity</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IN"/>
          </a:p>
        </p:txBody>
      </p:sp>
      <p:sp>
        <p:nvSpPr>
          <p:cNvPr id="6146" name="Rectangle 2"/>
          <p:cNvSpPr txBox="1">
            <a:spLocks noGrp="1" noChangeArrowheads="1"/>
          </p:cNvSpPr>
          <p:nvPr>
            <p:ph type="body"/>
          </p:nvPr>
        </p:nvSpPr>
        <p:spPr bwMode="auto">
          <a:xfrm>
            <a:off x="1046350" y="4352637"/>
            <a:ext cx="4770904" cy="3478068"/>
          </a:xfrm>
          <a:prstGeom prst="rect">
            <a:avLst/>
          </a:prstGeom>
          <a:noFill/>
          <a:ln>
            <a:round/>
            <a:headEnd/>
            <a:tailEnd/>
          </a:ln>
        </p:spPr>
        <p:txBody>
          <a:bodyPr wrap="none" anchor="ctr"/>
          <a:lstStyle/>
          <a:p>
            <a:r>
              <a:rPr lang="en-IN" sz="1200" b="1" i="0" kern="1200" dirty="0" smtClean="0">
                <a:solidFill>
                  <a:schemeClr val="tx1"/>
                </a:solidFill>
                <a:latin typeface="+mn-lt"/>
                <a:ea typeface="+mn-ea"/>
                <a:cs typeface="+mn-cs"/>
              </a:rPr>
              <a:t>(D) Apical HCM shows a predominant apical distribution of hypertrophy.</a:t>
            </a:r>
          </a:p>
          <a:p>
            <a:r>
              <a:rPr lang="en-IN" sz="1200" b="1" i="0" kern="1200" dirty="0" smtClean="0">
                <a:solidFill>
                  <a:schemeClr val="tx1"/>
                </a:solidFill>
                <a:latin typeface="+mn-lt"/>
                <a:ea typeface="+mn-ea"/>
                <a:cs typeface="+mn-cs"/>
              </a:rPr>
              <a:t>(E) Mid-ventricular HCM shows predominant hypertrophy at the mid-ventricular level</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13C989-79E9-430F-830A-366BE0172B2F}" type="slidenum">
              <a:rPr lang="en-US"/>
              <a:pPr/>
              <a:t>6</a:t>
            </a:fld>
            <a:endParaRPr lang="en-US"/>
          </a:p>
        </p:txBody>
      </p:sp>
      <p:sp>
        <p:nvSpPr>
          <p:cNvPr id="1269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697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reaching its peak before maximum movement of</a:t>
            </a:r>
          </a:p>
          <a:p>
            <a:r>
              <a:rPr lang="en-IN" sz="1200" kern="1200" baseline="0" smtClean="0">
                <a:solidFill>
                  <a:schemeClr val="tx1"/>
                </a:solidFill>
                <a:latin typeface="+mn-lt"/>
                <a:ea typeface="+mn-ea"/>
                <a:cs typeface="+mn-cs"/>
              </a:rPr>
              <a:t>the posterior wall</a:t>
            </a:r>
            <a:endParaRPr lang="en-IN"/>
          </a:p>
        </p:txBody>
      </p:sp>
      <p:sp>
        <p:nvSpPr>
          <p:cNvPr id="4" name="Slide Number Placeholder 3"/>
          <p:cNvSpPr>
            <a:spLocks noGrp="1"/>
          </p:cNvSpPr>
          <p:nvPr>
            <p:ph type="sldNum" sz="quarter" idx="10"/>
          </p:nvPr>
        </p:nvSpPr>
        <p:spPr/>
        <p:txBody>
          <a:bodyPr/>
          <a:lstStyle/>
          <a:p>
            <a:fld id="{4ABBBDB0-C9B0-4200-8206-196033634232}" type="slidenum">
              <a:rPr lang="en-IN" smtClean="0"/>
              <a:pPr/>
              <a:t>52</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950094-5D58-4155-A003-C7EA27B965AF}" type="slidenum">
              <a:rPr lang="en-US"/>
              <a:pPr/>
              <a:t>53</a:t>
            </a:fld>
            <a:endParaRPr lang="en-US"/>
          </a:p>
        </p:txBody>
      </p:sp>
      <p:sp>
        <p:nvSpPr>
          <p:cNvPr id="17612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613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r>
              <a:rPr lang="en-US" dirty="0" smtClean="0"/>
              <a:t>M mode through aorta </a:t>
            </a:r>
            <a:r>
              <a:rPr lang="en-US" dirty="0" err="1" smtClean="0"/>
              <a:t>midsystolic</a:t>
            </a:r>
            <a:r>
              <a:rPr lang="en-US" dirty="0" smtClean="0"/>
              <a:t> closure or notching correlates with</a:t>
            </a:r>
            <a:r>
              <a:rPr lang="en-US" baseline="0" dirty="0" smtClean="0"/>
              <a:t> </a:t>
            </a:r>
            <a:r>
              <a:rPr lang="en-US" baseline="0" dirty="0" err="1" smtClean="0"/>
              <a:t>bisferiens</a:t>
            </a:r>
            <a:r>
              <a:rPr lang="en-US" baseline="0" dirty="0" smtClean="0"/>
              <a:t> pulse</a:t>
            </a:r>
          </a:p>
          <a:p>
            <a:r>
              <a:rPr lang="en-IN" sz="1200" b="0" i="0" kern="1200" dirty="0" err="1" smtClean="0">
                <a:solidFill>
                  <a:schemeClr val="tx1"/>
                </a:solidFill>
                <a:latin typeface="+mn-lt"/>
                <a:ea typeface="+mn-ea"/>
                <a:cs typeface="+mn-cs"/>
              </a:rPr>
              <a:t>Midsystolic</a:t>
            </a:r>
            <a:r>
              <a:rPr lang="en-IN" sz="1200" b="0" i="0" kern="1200" dirty="0" smtClean="0">
                <a:solidFill>
                  <a:schemeClr val="tx1"/>
                </a:solidFill>
                <a:latin typeface="+mn-lt"/>
                <a:ea typeface="+mn-ea"/>
                <a:cs typeface="+mn-cs"/>
              </a:rPr>
              <a:t> notching, coarse systolic fluttering of the aortic valve, and fibrotic </a:t>
            </a:r>
            <a:r>
              <a:rPr lang="en-IN" sz="1200" b="0" i="0" kern="1200" dirty="0" err="1" smtClean="0">
                <a:solidFill>
                  <a:schemeClr val="tx1"/>
                </a:solidFill>
                <a:latin typeface="+mn-lt"/>
                <a:ea typeface="+mn-ea"/>
                <a:cs typeface="+mn-cs"/>
              </a:rPr>
              <a:t>septal</a:t>
            </a:r>
            <a:r>
              <a:rPr lang="en-IN" sz="1200" b="0" i="0" kern="1200" dirty="0" smtClean="0">
                <a:solidFill>
                  <a:schemeClr val="tx1"/>
                </a:solidFill>
                <a:latin typeface="+mn-lt"/>
                <a:ea typeface="+mn-ea"/>
                <a:cs typeface="+mn-cs"/>
              </a:rPr>
              <a:t> changes at the level of leaflet- </a:t>
            </a:r>
            <a:r>
              <a:rPr lang="en-IN" sz="1200" b="0" i="0" kern="1200" dirty="0" err="1" smtClean="0">
                <a:solidFill>
                  <a:schemeClr val="tx1"/>
                </a:solidFill>
                <a:latin typeface="+mn-lt"/>
                <a:ea typeface="+mn-ea"/>
                <a:cs typeface="+mn-cs"/>
              </a:rPr>
              <a:t>septal</a:t>
            </a:r>
            <a:r>
              <a:rPr lang="en-IN" sz="1200" b="0" i="0" kern="1200" dirty="0" smtClean="0">
                <a:solidFill>
                  <a:schemeClr val="tx1"/>
                </a:solidFill>
                <a:latin typeface="+mn-lt"/>
                <a:ea typeface="+mn-ea"/>
                <a:cs typeface="+mn-cs"/>
              </a:rPr>
              <a:t> contact are related </a:t>
            </a:r>
            <a:r>
              <a:rPr lang="en-IN" sz="1200" b="0" i="0" kern="1200" dirty="0" err="1" smtClean="0">
                <a:solidFill>
                  <a:schemeClr val="tx1"/>
                </a:solidFill>
                <a:latin typeface="+mn-lt"/>
                <a:ea typeface="+mn-ea"/>
                <a:cs typeface="+mn-cs"/>
              </a:rPr>
              <a:t>echocardiographic</a:t>
            </a:r>
            <a:r>
              <a:rPr lang="en-IN" sz="1200" b="0" i="0" kern="1200" dirty="0" smtClean="0">
                <a:solidFill>
                  <a:schemeClr val="tx1"/>
                </a:solidFill>
                <a:latin typeface="+mn-lt"/>
                <a:ea typeface="+mn-ea"/>
                <a:cs typeface="+mn-cs"/>
              </a:rPr>
              <a:t> features in obstructive HCM.</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1.Doppler beam is </a:t>
            </a:r>
            <a:r>
              <a:rPr lang="en-US" dirty="0" err="1" smtClean="0"/>
              <a:t>parellel</a:t>
            </a:r>
            <a:r>
              <a:rPr lang="en-US" dirty="0" smtClean="0"/>
              <a:t> to </a:t>
            </a:r>
            <a:r>
              <a:rPr lang="en-US" dirty="0" err="1" smtClean="0"/>
              <a:t>LVOT,and</a:t>
            </a:r>
            <a:r>
              <a:rPr lang="en-US" dirty="0" smtClean="0"/>
              <a:t> can be directed</a:t>
            </a:r>
            <a:r>
              <a:rPr lang="en-US" baseline="0" dirty="0" smtClean="0"/>
              <a:t> away from </a:t>
            </a:r>
            <a:r>
              <a:rPr lang="en-US" baseline="0" dirty="0" err="1" smtClean="0"/>
              <a:t>lv</a:t>
            </a:r>
            <a:r>
              <a:rPr lang="en-US" baseline="0" dirty="0" smtClean="0"/>
              <a:t> inflow</a:t>
            </a:r>
          </a:p>
          <a:p>
            <a:r>
              <a:rPr lang="en-US" baseline="0" dirty="0" smtClean="0"/>
              <a:t>2.Isovolumetric contraction is not included</a:t>
            </a:r>
            <a:endParaRPr lang="en-IN" dirty="0"/>
          </a:p>
        </p:txBody>
      </p:sp>
      <p:sp>
        <p:nvSpPr>
          <p:cNvPr id="4" name="Slide Number Placeholder 3"/>
          <p:cNvSpPr>
            <a:spLocks noGrp="1"/>
          </p:cNvSpPr>
          <p:nvPr>
            <p:ph type="sldNum" sz="quarter" idx="10"/>
          </p:nvPr>
        </p:nvSpPr>
        <p:spPr/>
        <p:txBody>
          <a:bodyPr/>
          <a:lstStyle/>
          <a:p>
            <a:fld id="{4ABBBDB0-C9B0-4200-8206-196033634232}" type="slidenum">
              <a:rPr lang="en-IN" smtClean="0"/>
              <a:pPr/>
              <a:t>54</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73B2ADA-41CC-4905-A956-74FDDA8A66D0}" type="slidenum">
              <a:rPr lang="en-US"/>
              <a:pPr/>
              <a:t>56</a:t>
            </a:fld>
            <a:endParaRPr lang="en-US"/>
          </a:p>
        </p:txBody>
      </p:sp>
      <p:sp>
        <p:nvSpPr>
          <p:cNvPr id="1792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7920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00B312-BEEB-487F-AD38-27F58CF11917}" type="slidenum">
              <a:rPr lang="en-US"/>
              <a:pPr/>
              <a:t>57</a:t>
            </a:fld>
            <a:endParaRPr lang="en-US"/>
          </a:p>
        </p:txBody>
      </p:sp>
      <p:sp>
        <p:nvSpPr>
          <p:cNvPr id="18022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022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FC49C0-7828-4411-BDE0-775D83123876}" type="slidenum">
              <a:rPr lang="en-US"/>
              <a:pPr/>
              <a:t>58</a:t>
            </a:fld>
            <a:endParaRPr lang="en-US"/>
          </a:p>
        </p:txBody>
      </p:sp>
      <p:sp>
        <p:nvSpPr>
          <p:cNvPr id="1812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125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2B93A65-E4D1-4306-8603-C47747667E14}" type="slidenum">
              <a:rPr lang="en-US"/>
              <a:pPr/>
              <a:t>59</a:t>
            </a:fld>
            <a:endParaRPr lang="en-US"/>
          </a:p>
        </p:txBody>
      </p:sp>
      <p:sp>
        <p:nvSpPr>
          <p:cNvPr id="1822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227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diastolic dysfunction, mitral regurgitation, and </a:t>
            </a:r>
            <a:r>
              <a:rPr lang="en-IN" sz="1200" b="0" i="0" kern="1200" dirty="0" err="1" smtClean="0">
                <a:solidFill>
                  <a:schemeClr val="tx1"/>
                </a:solidFill>
                <a:latin typeface="+mn-lt"/>
                <a:ea typeface="+mn-ea"/>
                <a:cs typeface="+mn-cs"/>
              </a:rPr>
              <a:t>atrial</a:t>
            </a:r>
            <a:r>
              <a:rPr lang="en-IN" sz="1200" b="0" i="0" kern="1200" dirty="0" smtClean="0">
                <a:solidFill>
                  <a:schemeClr val="tx1"/>
                </a:solidFill>
                <a:latin typeface="+mn-lt"/>
                <a:ea typeface="+mn-ea"/>
                <a:cs typeface="+mn-cs"/>
              </a:rPr>
              <a:t> </a:t>
            </a:r>
            <a:r>
              <a:rPr lang="en-IN" sz="1200" b="0" i="0" kern="1200" dirty="0" err="1" smtClean="0">
                <a:solidFill>
                  <a:schemeClr val="tx1"/>
                </a:solidFill>
                <a:latin typeface="+mn-lt"/>
                <a:ea typeface="+mn-ea"/>
                <a:cs typeface="+mn-cs"/>
              </a:rPr>
              <a:t>myopathy</a:t>
            </a:r>
            <a:r>
              <a:rPr lang="en-IN" sz="1200" b="0" i="0" kern="1200" dirty="0" smtClean="0">
                <a:solidFill>
                  <a:schemeClr val="tx1"/>
                </a:solidFill>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4ABBBDB0-C9B0-4200-8206-196033634232}" type="slidenum">
              <a:rPr lang="en-IN" smtClean="0"/>
              <a:pPr/>
              <a:t>60</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86CA15-F615-4CF0-86F9-42B1C3B31B69}" type="slidenum">
              <a:rPr lang="en-US"/>
              <a:pPr/>
              <a:t>62</a:t>
            </a:fld>
            <a:endParaRPr lang="en-US"/>
          </a:p>
        </p:txBody>
      </p:sp>
      <p:sp>
        <p:nvSpPr>
          <p:cNvPr id="1843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432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69D919-BD4F-49EA-B516-202D31946D15}" type="slidenum">
              <a:rPr lang="en-US"/>
              <a:pPr/>
              <a:t>63</a:t>
            </a:fld>
            <a:endParaRPr lang="en-US"/>
          </a:p>
        </p:txBody>
      </p:sp>
      <p:sp>
        <p:nvSpPr>
          <p:cNvPr id="1853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534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B133CC8-9D99-4C02-B4DD-73488FDAFA22}" type="slidenum">
              <a:rPr lang="en-US"/>
              <a:pPr/>
              <a:t>7</a:t>
            </a:fld>
            <a:endParaRPr lang="en-US"/>
          </a:p>
        </p:txBody>
      </p:sp>
      <p:sp>
        <p:nvSpPr>
          <p:cNvPr id="12902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902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Originates</a:t>
            </a:r>
            <a:r>
              <a:rPr lang="en-US" baseline="0" dirty="0" smtClean="0"/>
              <a:t> from apex and travel backwards towards  LV chamber</a:t>
            </a:r>
            <a:endParaRPr lang="en-IN" dirty="0"/>
          </a:p>
        </p:txBody>
      </p:sp>
      <p:sp>
        <p:nvSpPr>
          <p:cNvPr id="4" name="Slide Number Placeholder 3"/>
          <p:cNvSpPr>
            <a:spLocks noGrp="1"/>
          </p:cNvSpPr>
          <p:nvPr>
            <p:ph type="sldNum" sz="quarter" idx="10"/>
          </p:nvPr>
        </p:nvSpPr>
        <p:spPr/>
        <p:txBody>
          <a:bodyPr/>
          <a:lstStyle/>
          <a:p>
            <a:fld id="{4ABBBDB0-C9B0-4200-8206-196033634232}" type="slidenum">
              <a:rPr lang="en-IN" smtClean="0"/>
              <a:pPr/>
              <a:t>64</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1B06A11-D47B-4DCC-933D-811F7CE9E5D1}" type="slidenum">
              <a:rPr lang="en-US"/>
              <a:pPr/>
              <a:t>67</a:t>
            </a:fld>
            <a:endParaRPr lang="en-US"/>
          </a:p>
        </p:txBody>
      </p:sp>
      <p:sp>
        <p:nvSpPr>
          <p:cNvPr id="1863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637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35F934-4831-4B66-8F55-6B519827EB26}" type="slidenum">
              <a:rPr lang="en-US"/>
              <a:pPr/>
              <a:t>68</a:t>
            </a:fld>
            <a:endParaRPr lang="en-US"/>
          </a:p>
        </p:txBody>
      </p:sp>
      <p:sp>
        <p:nvSpPr>
          <p:cNvPr id="1873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739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83F39D-2942-49C3-92FD-5C89A45D2E77}" type="slidenum">
              <a:rPr lang="en-US"/>
              <a:pPr/>
              <a:t>69</a:t>
            </a:fld>
            <a:endParaRPr lang="en-US"/>
          </a:p>
        </p:txBody>
      </p:sp>
      <p:sp>
        <p:nvSpPr>
          <p:cNvPr id="188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8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E72D619-8996-406B-B78F-9F77F2ABEBF2}" type="slidenum">
              <a:rPr lang="en-US"/>
              <a:pPr/>
              <a:t>70</a:t>
            </a:fld>
            <a:endParaRPr lang="en-US"/>
          </a:p>
        </p:txBody>
      </p:sp>
      <p:sp>
        <p:nvSpPr>
          <p:cNvPr id="1894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944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5FE927-BC5D-4676-A3BA-FD09D2D38B90}" type="slidenum">
              <a:rPr lang="en-US"/>
              <a:pPr/>
              <a:t>71</a:t>
            </a:fld>
            <a:endParaRPr lang="en-US"/>
          </a:p>
        </p:txBody>
      </p:sp>
      <p:sp>
        <p:nvSpPr>
          <p:cNvPr id="1904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046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ABD39B0-5B02-4F21-AFD3-E01FB93A1D2A}" type="slidenum">
              <a:rPr lang="en-US"/>
              <a:pPr/>
              <a:t>72</a:t>
            </a:fld>
            <a:endParaRPr lang="en-US"/>
          </a:p>
        </p:txBody>
      </p:sp>
      <p:sp>
        <p:nvSpPr>
          <p:cNvPr id="19148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149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DD255D-E3C1-4604-936E-FB1A1294BF05}" type="slidenum">
              <a:rPr lang="en-US"/>
              <a:pPr/>
              <a:t>73</a:t>
            </a:fld>
            <a:endParaRPr lang="en-US"/>
          </a:p>
        </p:txBody>
      </p:sp>
      <p:sp>
        <p:nvSpPr>
          <p:cNvPr id="19251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251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860FB2-1A0A-4DA4-835F-A1445D23DC28}" type="slidenum">
              <a:rPr lang="en-US"/>
              <a:pPr/>
              <a:t>74</a:t>
            </a:fld>
            <a:endParaRPr lang="en-US"/>
          </a:p>
        </p:txBody>
      </p:sp>
      <p:sp>
        <p:nvSpPr>
          <p:cNvPr id="1935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353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6DF884-93F1-4B74-9705-BD712DCB7A00}" type="slidenum">
              <a:rPr lang="en-US"/>
              <a:pPr/>
              <a:t>75</a:t>
            </a:fld>
            <a:endParaRPr lang="en-US"/>
          </a:p>
        </p:txBody>
      </p:sp>
      <p:sp>
        <p:nvSpPr>
          <p:cNvPr id="1955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558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5CB582-C93E-4E6B-9576-7B7409D66334}" type="slidenum">
              <a:rPr lang="en-US"/>
              <a:pPr/>
              <a:t>8</a:t>
            </a:fld>
            <a:endParaRPr lang="en-US"/>
          </a:p>
        </p:txBody>
      </p:sp>
      <p:sp>
        <p:nvSpPr>
          <p:cNvPr id="1310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3107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8CD05C-6186-4C11-8284-9FFFE91CA978}" type="slidenum">
              <a:rPr lang="en-US"/>
              <a:pPr/>
              <a:t>76</a:t>
            </a:fld>
            <a:endParaRPr lang="en-US"/>
          </a:p>
        </p:txBody>
      </p:sp>
      <p:sp>
        <p:nvSpPr>
          <p:cNvPr id="1966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661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A6BFA-EEDD-4EAD-BC8A-693F4151A85F}" type="slidenum">
              <a:rPr lang="en-US"/>
              <a:pPr/>
              <a:t>77</a:t>
            </a:fld>
            <a:endParaRPr lang="en-US"/>
          </a:p>
        </p:txBody>
      </p:sp>
      <p:sp>
        <p:nvSpPr>
          <p:cNvPr id="1976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763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215322-4D5B-4404-A387-52B5CA63B5ED}" type="slidenum">
              <a:rPr lang="en-US"/>
              <a:pPr/>
              <a:t>78</a:t>
            </a:fld>
            <a:endParaRPr lang="en-US"/>
          </a:p>
        </p:txBody>
      </p:sp>
      <p:sp>
        <p:nvSpPr>
          <p:cNvPr id="1986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865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22001D-A84B-4033-88B5-924A1B4F836E}" type="slidenum">
              <a:rPr lang="en-US"/>
              <a:pPr/>
              <a:t>79</a:t>
            </a:fld>
            <a:endParaRPr lang="en-US"/>
          </a:p>
        </p:txBody>
      </p:sp>
      <p:sp>
        <p:nvSpPr>
          <p:cNvPr id="1996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968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A79236-38C2-4B23-8234-1C96917D67C3}" type="slidenum">
              <a:rPr lang="en-US"/>
              <a:pPr/>
              <a:t>80</a:t>
            </a:fld>
            <a:endParaRPr lang="en-US"/>
          </a:p>
        </p:txBody>
      </p:sp>
      <p:sp>
        <p:nvSpPr>
          <p:cNvPr id="20172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173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838020-3E22-4E87-BAF6-A90940649BC7}" type="slidenum">
              <a:rPr lang="en-US"/>
              <a:pPr/>
              <a:t>81</a:t>
            </a:fld>
            <a:endParaRPr lang="en-US"/>
          </a:p>
        </p:txBody>
      </p:sp>
      <p:sp>
        <p:nvSpPr>
          <p:cNvPr id="2027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275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6047F7-E413-4469-8D2D-7CD7F073247A}" type="slidenum">
              <a:rPr lang="en-US"/>
              <a:pPr/>
              <a:t>82</a:t>
            </a:fld>
            <a:endParaRPr lang="en-US"/>
          </a:p>
        </p:txBody>
      </p:sp>
      <p:sp>
        <p:nvSpPr>
          <p:cNvPr id="2037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377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4FCF23-83E2-40CD-A020-CCC1A8C02F38}" type="slidenum">
              <a:rPr lang="en-US"/>
              <a:pPr/>
              <a:t>83</a:t>
            </a:fld>
            <a:endParaRPr lang="en-US"/>
          </a:p>
        </p:txBody>
      </p:sp>
      <p:sp>
        <p:nvSpPr>
          <p:cNvPr id="20582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0582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674EA8-D7A8-46CA-A76C-F8F16668BE00}" type="slidenum">
              <a:rPr lang="en-US"/>
              <a:pPr/>
              <a:t>84</a:t>
            </a:fld>
            <a:endParaRPr lang="en-US"/>
          </a:p>
        </p:txBody>
      </p:sp>
      <p:sp>
        <p:nvSpPr>
          <p:cNvPr id="2068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685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1152DEB-DA08-47CD-9686-C8072399ED2A}" type="slidenum">
              <a:rPr lang="en-US"/>
              <a:pPr/>
              <a:t>85</a:t>
            </a:fld>
            <a:endParaRPr lang="en-US"/>
          </a:p>
        </p:txBody>
      </p:sp>
      <p:sp>
        <p:nvSpPr>
          <p:cNvPr id="2078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787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673AAC-F5E0-4059-9459-FAACA4304F8B}" type="slidenum">
              <a:rPr lang="en-US"/>
              <a:pPr/>
              <a:t>9</a:t>
            </a:fld>
            <a:endParaRPr lang="en-US"/>
          </a:p>
        </p:txBody>
      </p:sp>
      <p:sp>
        <p:nvSpPr>
          <p:cNvPr id="13209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209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A8193C-3AAA-44C7-8C60-FF5C48612DFB}" type="slidenum">
              <a:rPr lang="en-US"/>
              <a:pPr/>
              <a:t>86</a:t>
            </a:fld>
            <a:endParaRPr lang="en-US"/>
          </a:p>
        </p:txBody>
      </p:sp>
      <p:sp>
        <p:nvSpPr>
          <p:cNvPr id="2099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992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85728A-57A2-41FA-BE4F-D482A85F0731}" type="slidenum">
              <a:rPr lang="en-US"/>
              <a:pPr/>
              <a:t>87</a:t>
            </a:fld>
            <a:endParaRPr lang="en-US"/>
          </a:p>
        </p:txBody>
      </p:sp>
      <p:sp>
        <p:nvSpPr>
          <p:cNvPr id="2109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094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9B3982-A0CD-4ACE-A512-F6F24AF98E99}" type="slidenum">
              <a:rPr lang="en-US"/>
              <a:pPr/>
              <a:t>88</a:t>
            </a:fld>
            <a:endParaRPr lang="en-US"/>
          </a:p>
        </p:txBody>
      </p:sp>
      <p:sp>
        <p:nvSpPr>
          <p:cNvPr id="2119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197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61272D-127D-45B3-A89B-C0CD3270BD35}" type="slidenum">
              <a:rPr lang="en-US"/>
              <a:pPr/>
              <a:t>89</a:t>
            </a:fld>
            <a:endParaRPr lang="en-US"/>
          </a:p>
        </p:txBody>
      </p:sp>
      <p:sp>
        <p:nvSpPr>
          <p:cNvPr id="2129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299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599D2B-FC27-4F0D-B2E0-5F4BE28C9B92}" type="slidenum">
              <a:rPr lang="en-US"/>
              <a:pPr/>
              <a:t>90</a:t>
            </a:fld>
            <a:endParaRPr lang="en-US"/>
          </a:p>
        </p:txBody>
      </p:sp>
      <p:sp>
        <p:nvSpPr>
          <p:cNvPr id="2140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40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CC4C0C7-2D9C-4359-AD6B-4EDFBE0091F0}" type="slidenum">
              <a:rPr lang="en-US"/>
              <a:pPr/>
              <a:t>91</a:t>
            </a:fld>
            <a:endParaRPr lang="en-US"/>
          </a:p>
        </p:txBody>
      </p:sp>
      <p:sp>
        <p:nvSpPr>
          <p:cNvPr id="2150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504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ADF9CE8-4FF4-42FC-BBD1-4B886394293B}" type="slidenum">
              <a:rPr lang="en-US"/>
              <a:pPr/>
              <a:t>92</a:t>
            </a:fld>
            <a:endParaRPr lang="en-US"/>
          </a:p>
        </p:txBody>
      </p:sp>
      <p:sp>
        <p:nvSpPr>
          <p:cNvPr id="2160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606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9B83A1-2160-4F33-A7F5-D8FA0C004C56}" type="slidenum">
              <a:rPr lang="en-US"/>
              <a:pPr/>
              <a:t>93</a:t>
            </a:fld>
            <a:endParaRPr lang="en-US"/>
          </a:p>
        </p:txBody>
      </p:sp>
      <p:sp>
        <p:nvSpPr>
          <p:cNvPr id="2170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709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9F9438-E47B-4B4A-A6D6-2AE52D7E2F77}" type="slidenum">
              <a:rPr lang="en-US"/>
              <a:pPr/>
              <a:t>94</a:t>
            </a:fld>
            <a:endParaRPr lang="en-US"/>
          </a:p>
        </p:txBody>
      </p:sp>
      <p:sp>
        <p:nvSpPr>
          <p:cNvPr id="21811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1811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AA4B4BF-C1F9-440E-ABE4-F70253C0DAC8}" type="slidenum">
              <a:rPr lang="en-US"/>
              <a:pPr/>
              <a:t>95</a:t>
            </a:fld>
            <a:endParaRPr lang="en-US"/>
          </a:p>
        </p:txBody>
      </p:sp>
      <p:sp>
        <p:nvSpPr>
          <p:cNvPr id="21913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1913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33D9B-229B-42E4-813D-41AFA583F1ED}" type="slidenum">
              <a:rPr lang="en-US"/>
              <a:pPr/>
              <a:t>10</a:t>
            </a:fld>
            <a:endParaRPr lang="en-US"/>
          </a:p>
        </p:txBody>
      </p:sp>
      <p:sp>
        <p:nvSpPr>
          <p:cNvPr id="1331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3312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r>
              <a:rPr lang="en-US" sz="1200" dirty="0" smtClean="0">
                <a:ea typeface="AR PL SungtiL GB" charset="0"/>
                <a:cs typeface="AR PL SungtiL GB" charset="0"/>
              </a:rPr>
              <a:t>insertion into the anterior leaflet without interposition of </a:t>
            </a:r>
            <a:r>
              <a:rPr lang="en-US" sz="1200" dirty="0" err="1" smtClean="0">
                <a:ea typeface="AR PL SungtiL GB" charset="0"/>
                <a:cs typeface="AR PL SungtiL GB" charset="0"/>
              </a:rPr>
              <a:t>chordae</a:t>
            </a:r>
            <a:r>
              <a:rPr lang="en-US" sz="1200" dirty="0" smtClean="0">
                <a:ea typeface="AR PL SungtiL GB" charset="0"/>
                <a:cs typeface="AR PL SungtiL GB" charset="0"/>
              </a:rPr>
              <a:t> </a:t>
            </a:r>
            <a:r>
              <a:rPr lang="en-US" sz="1200" dirty="0" err="1" smtClean="0">
                <a:ea typeface="AR PL SungtiL GB" charset="0"/>
                <a:cs typeface="AR PL SungtiL GB" charset="0"/>
              </a:rPr>
              <a:t>tendineae</a:t>
            </a:r>
            <a:r>
              <a:rPr lang="en-US" sz="1200" dirty="0" smtClean="0">
                <a:ea typeface="AR PL SungtiL GB" charset="0"/>
                <a:cs typeface="AR PL SungtiL GB" charset="0"/>
              </a:rPr>
              <a:t> and</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5FC561-4D68-466D-993B-2FEC082CC18C}" type="slidenum">
              <a:rPr lang="en-US"/>
              <a:pPr/>
              <a:t>97</a:t>
            </a:fld>
            <a:endParaRPr lang="en-US"/>
          </a:p>
        </p:txBody>
      </p:sp>
      <p:sp>
        <p:nvSpPr>
          <p:cNvPr id="22016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2016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8E79BC-BB29-430F-9F4A-5D67BD0DB4D9}" type="slidenum">
              <a:rPr lang="en-US"/>
              <a:pPr/>
              <a:t>98</a:t>
            </a:fld>
            <a:endParaRPr lang="en-US"/>
          </a:p>
        </p:txBody>
      </p:sp>
      <p:sp>
        <p:nvSpPr>
          <p:cNvPr id="2211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2118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86B5B1-F10C-4944-B370-3A5B19FBE6D5}" type="slidenum">
              <a:rPr lang="en-US"/>
              <a:pPr/>
              <a:t>11</a:t>
            </a:fld>
            <a:endParaRPr lang="en-US"/>
          </a:p>
        </p:txBody>
      </p:sp>
      <p:sp>
        <p:nvSpPr>
          <p:cNvPr id="1341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414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pPr marL="419100" indent="-382588" hangingPunct="1">
              <a:lnSpc>
                <a:spcPct val="100000"/>
              </a:lnSpc>
              <a:spcBef>
                <a:spcPts val="600"/>
              </a:spcBef>
              <a:buClr>
                <a:srgbClr val="DDDDDD"/>
              </a:buClr>
              <a:buSzPct val="80000"/>
              <a:buFont typeface="Wingdings 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12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smtClean="0">
                <a:ea typeface="AR PL SungtiL GB" charset="0"/>
                <a:cs typeface="AR PL SungtiL GB" charset="0"/>
              </a:rPr>
              <a:t>Myocardial disarray consists short runs of </a:t>
            </a:r>
            <a:r>
              <a:rPr lang="en-US" sz="1200" dirty="0" err="1" smtClean="0">
                <a:ea typeface="AR PL SungtiL GB" charset="0"/>
                <a:cs typeface="AR PL SungtiL GB" charset="0"/>
              </a:rPr>
              <a:t>severly</a:t>
            </a:r>
            <a:r>
              <a:rPr lang="en-US" sz="1200" dirty="0" smtClean="0">
                <a:ea typeface="AR PL SungtiL GB" charset="0"/>
                <a:cs typeface="AR PL SungtiL GB" charset="0"/>
              </a:rPr>
              <a:t> hypertrophied </a:t>
            </a:r>
            <a:r>
              <a:rPr lang="en-US" sz="1200" dirty="0" err="1" smtClean="0">
                <a:ea typeface="AR PL SungtiL GB" charset="0"/>
                <a:cs typeface="AR PL SungtiL GB" charset="0"/>
              </a:rPr>
              <a:t>fibres</a:t>
            </a:r>
            <a:r>
              <a:rPr lang="en-US" sz="1200" dirty="0" smtClean="0">
                <a:ea typeface="AR PL SungtiL GB" charset="0"/>
                <a:cs typeface="AR PL SungtiL GB" charset="0"/>
              </a:rPr>
              <a:t> interrupted by connective tissue</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smtClean="0">
                <a:ea typeface="AR PL SungtiL GB" charset="0"/>
                <a:cs typeface="AR PL SungtiL GB" charset="0"/>
              </a:rPr>
              <a:t>Myocardial fibrosis with degenerating muscle </a:t>
            </a:r>
            <a:r>
              <a:rPr lang="en-US" sz="1200" dirty="0" err="1" smtClean="0">
                <a:ea typeface="AR PL SungtiL GB" charset="0"/>
                <a:cs typeface="AR PL SungtiL GB" charset="0"/>
              </a:rPr>
              <a:t>fibres</a:t>
            </a:r>
            <a:endParaRPr lang="en-US" sz="12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smtClean="0">
                <a:ea typeface="AR PL SungtiL GB" charset="0"/>
                <a:cs typeface="AR PL SungtiL GB" charset="0"/>
              </a:rPr>
              <a:t>Volume of interstitial collagen increases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Franklin Gothic Book" charset="0"/>
              </a:rPr>
              <a:t>HYPERTROPHIC CARDIOMYOPATHY</a:t>
            </a:r>
            <a:endParaRPr lang="en-IN" b="1" dirty="0"/>
          </a:p>
        </p:txBody>
      </p:sp>
      <p:sp>
        <p:nvSpPr>
          <p:cNvPr id="3" name="Subtitle 2"/>
          <p:cNvSpPr>
            <a:spLocks noGrp="1"/>
          </p:cNvSpPr>
          <p:nvPr>
            <p:ph type="subTitle" idx="1"/>
          </p:nvPr>
        </p:nvSpPr>
        <p:spPr/>
        <p:txBody>
          <a:bodyPr/>
          <a:lstStyle/>
          <a:p>
            <a:r>
              <a:rPr lang="en-US" dirty="0" smtClean="0">
                <a:solidFill>
                  <a:schemeClr val="tx1"/>
                </a:solidFill>
              </a:rPr>
              <a:t>                  DR SREEJITH A.G</a:t>
            </a:r>
            <a:endParaRPr lang="en-IN"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a:latin typeface="Franklin Gothic Book" charset="0"/>
              </a:rPr>
              <a:t>MITRAL VALVE APPARATUS</a:t>
            </a:r>
          </a:p>
        </p:txBody>
      </p:sp>
      <p:sp>
        <p:nvSpPr>
          <p:cNvPr id="19458"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elongation of both </a:t>
            </a:r>
            <a:r>
              <a:rPr lang="en-US" sz="3000" dirty="0" smtClean="0">
                <a:ea typeface="AR PL SungtiL GB" charset="0"/>
                <a:cs typeface="AR PL SungtiL GB" charset="0"/>
              </a:rPr>
              <a:t>leaflets</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segmental enlargement  of only anterior leaflet </a:t>
            </a:r>
            <a:endParaRPr lang="en-US" sz="30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mid portion of </a:t>
            </a:r>
            <a:r>
              <a:rPr lang="en-US" sz="3000" dirty="0" err="1">
                <a:ea typeface="AR PL SungtiL GB" charset="0"/>
                <a:cs typeface="AR PL SungtiL GB" charset="0"/>
              </a:rPr>
              <a:t>posteror</a:t>
            </a:r>
            <a:r>
              <a:rPr lang="en-US" sz="3000" dirty="0">
                <a:ea typeface="AR PL SungtiL GB" charset="0"/>
                <a:cs typeface="AR PL SungtiL GB" charset="0"/>
              </a:rPr>
              <a:t> leaflet</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Congenital and anomalous </a:t>
            </a:r>
            <a:r>
              <a:rPr lang="en-US" sz="3000" dirty="0" err="1">
                <a:ea typeface="AR PL SungtiL GB" charset="0"/>
                <a:cs typeface="AR PL SungtiL GB" charset="0"/>
              </a:rPr>
              <a:t>anterolateral</a:t>
            </a:r>
            <a:r>
              <a:rPr lang="en-US" sz="3000" dirty="0">
                <a:ea typeface="AR PL SungtiL GB" charset="0"/>
                <a:cs typeface="AR PL SungtiL GB" charset="0"/>
              </a:rPr>
              <a:t> papillary </a:t>
            </a:r>
            <a:r>
              <a:rPr lang="en-US" sz="3000" dirty="0" smtClean="0">
                <a:ea typeface="AR PL SungtiL GB" charset="0"/>
                <a:cs typeface="AR PL SungtiL GB" charset="0"/>
              </a:rPr>
              <a:t>muscle- produce </a:t>
            </a:r>
            <a:r>
              <a:rPr lang="en-US" sz="3000" dirty="0">
                <a:ea typeface="AR PL SungtiL GB" charset="0"/>
                <a:cs typeface="AR PL SungtiL GB" charset="0"/>
              </a:rPr>
              <a:t>muscular </a:t>
            </a:r>
            <a:r>
              <a:rPr lang="en-US" sz="3000" dirty="0" err="1">
                <a:ea typeface="AR PL SungtiL GB" charset="0"/>
                <a:cs typeface="AR PL SungtiL GB" charset="0"/>
              </a:rPr>
              <a:t>midcavity</a:t>
            </a:r>
            <a:r>
              <a:rPr lang="en-US" sz="3000" dirty="0">
                <a:ea typeface="AR PL SungtiL GB" charset="0"/>
                <a:cs typeface="AR PL SungtiL GB" charset="0"/>
              </a:rPr>
              <a:t> outflow obstruction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a:latin typeface="Franklin Gothic Book" charset="0"/>
              </a:rPr>
              <a:t>HISTOPATHOLOGY</a:t>
            </a:r>
          </a:p>
        </p:txBody>
      </p:sp>
      <p:pic>
        <p:nvPicPr>
          <p:cNvPr id="20482" name="Picture 2"/>
          <p:cNvPicPr>
            <a:picLocks noChangeAspect="1" noChangeArrowheads="1"/>
          </p:cNvPicPr>
          <p:nvPr/>
        </p:nvPicPr>
        <p:blipFill>
          <a:blip r:embed="rId3"/>
          <a:srcRect/>
          <a:stretch>
            <a:fillRect/>
          </a:stretch>
        </p:blipFill>
        <p:spPr bwMode="auto">
          <a:xfrm>
            <a:off x="552450" y="2205038"/>
            <a:ext cx="7277100" cy="3314700"/>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sz="half" idx="1"/>
          </p:nvPr>
        </p:nvSpPr>
        <p:spPr/>
        <p:txBody>
          <a:bodyPr>
            <a:normAutofit fontScale="92500" lnSpcReduction="10000"/>
          </a:bodyPr>
          <a:lstStyle/>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b="1" dirty="0" smtClean="0">
                <a:ea typeface="AR PL SungtiL GB" charset="0"/>
                <a:cs typeface="AR PL SungtiL GB" charset="0"/>
              </a:rPr>
              <a:t>Abnormal intramural coronary arteries -</a:t>
            </a:r>
            <a:r>
              <a:rPr lang="en-US" dirty="0" smtClean="0">
                <a:ea typeface="AR PL SungtiL GB" charset="0"/>
                <a:cs typeface="AR PL SungtiL GB" charset="0"/>
              </a:rPr>
              <a:t> thickened wall and narrow lumen near to areas of replacement fibrosis</a:t>
            </a:r>
          </a:p>
          <a:p>
            <a:pPr marL="419100" indent="-382588">
              <a:spcBef>
                <a:spcPts val="60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dirty="0" smtClean="0">
              <a:ea typeface="AR PL SungtiL GB" charset="0"/>
              <a:cs typeface="AR PL SungtiL GB" charset="0"/>
            </a:endParaRP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b="1" dirty="0" err="1" smtClean="0">
                <a:ea typeface="AR PL SungtiL GB" charset="0"/>
                <a:cs typeface="AR PL SungtiL GB" charset="0"/>
              </a:rPr>
              <a:t>Microvascular</a:t>
            </a:r>
            <a:r>
              <a:rPr lang="en-US" b="1" dirty="0" smtClean="0">
                <a:ea typeface="AR PL SungtiL GB" charset="0"/>
                <a:cs typeface="AR PL SungtiL GB" charset="0"/>
              </a:rPr>
              <a:t> disease</a:t>
            </a:r>
            <a:r>
              <a:rPr lang="en-US" dirty="0" smtClean="0">
                <a:ea typeface="AR PL SungtiL GB" charset="0"/>
                <a:cs typeface="AR PL SungtiL GB" charset="0"/>
              </a:rPr>
              <a:t>  -silent myocardial ischemia - </a:t>
            </a:r>
            <a:r>
              <a:rPr lang="en-US" dirty="0" err="1" smtClean="0">
                <a:ea typeface="AR PL SungtiL GB" charset="0"/>
                <a:cs typeface="AR PL SungtiL GB" charset="0"/>
              </a:rPr>
              <a:t>myocyte</a:t>
            </a:r>
            <a:r>
              <a:rPr lang="en-US" dirty="0" smtClean="0">
                <a:ea typeface="AR PL SungtiL GB" charset="0"/>
                <a:cs typeface="AR PL SungtiL GB" charset="0"/>
              </a:rPr>
              <a:t> death replacement fibrosis</a:t>
            </a:r>
          </a:p>
          <a:p>
            <a:endParaRPr lang="en-IN" dirty="0"/>
          </a:p>
        </p:txBody>
      </p:sp>
      <p:pic>
        <p:nvPicPr>
          <p:cNvPr id="7" name="Picture 2"/>
          <p:cNvPicPr>
            <a:picLocks noGrp="1" noChangeAspect="1" noChangeArrowheads="1"/>
          </p:cNvPicPr>
          <p:nvPr>
            <p:ph sz="half" idx="2"/>
          </p:nvPr>
        </p:nvPicPr>
        <p:blipFill>
          <a:blip r:embed="rId2"/>
          <a:srcRect/>
          <a:stretch>
            <a:fillRect/>
          </a:stretch>
        </p:blipFill>
        <p:spPr bwMode="auto">
          <a:xfrm>
            <a:off x="4800600" y="1981199"/>
            <a:ext cx="4343400" cy="3377067"/>
          </a:xfrm>
          <a:prstGeom prst="rect">
            <a:avLst/>
          </a:prstGeom>
          <a:noFill/>
          <a:ln w="9360" cap="flat">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a:latin typeface="Franklin Gothic Book" charset="0"/>
              </a:rPr>
              <a:t>PATHOPHYSIOLOGY</a:t>
            </a:r>
          </a:p>
        </p:txBody>
      </p:sp>
      <p:sp>
        <p:nvSpPr>
          <p:cNvPr id="25602" name="Text Box 2"/>
          <p:cNvSpPr txBox="1">
            <a:spLocks noChangeArrowheads="1"/>
          </p:cNvSpPr>
          <p:nvPr/>
        </p:nvSpPr>
        <p:spPr bwMode="auto">
          <a:xfrm>
            <a:off x="457200" y="1600200"/>
            <a:ext cx="83058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b="1" dirty="0">
                <a:ea typeface="AR PL SungtiL GB" charset="0"/>
                <a:cs typeface="AR PL SungtiL GB" charset="0"/>
              </a:rPr>
              <a:t>LVOT OBSTRUCTION</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Produced by SAM of mitral valve and </a:t>
            </a:r>
            <a:r>
              <a:rPr lang="en-US" sz="3000" dirty="0" err="1">
                <a:ea typeface="AR PL SungtiL GB" charset="0"/>
                <a:cs typeface="AR PL SungtiL GB" charset="0"/>
              </a:rPr>
              <a:t>midsystolic</a:t>
            </a:r>
            <a:r>
              <a:rPr lang="en-US" sz="3000" dirty="0">
                <a:ea typeface="AR PL SungtiL GB" charset="0"/>
                <a:cs typeface="AR PL SungtiL GB" charset="0"/>
              </a:rPr>
              <a:t> ventricular </a:t>
            </a:r>
            <a:r>
              <a:rPr lang="en-US" sz="3000" dirty="0" err="1">
                <a:ea typeface="AR PL SungtiL GB" charset="0"/>
                <a:cs typeface="AR PL SungtiL GB" charset="0"/>
              </a:rPr>
              <a:t>septal</a:t>
            </a:r>
            <a:r>
              <a:rPr lang="en-US" sz="3000" dirty="0">
                <a:ea typeface="AR PL SungtiL GB" charset="0"/>
                <a:cs typeface="AR PL SungtiL GB" charset="0"/>
              </a:rPr>
              <a:t> contact</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SAM is abrupt anterior motion of the mitral valve in which elongated leaflets move toward the septum with a sharp-angled 90 degree bend </a:t>
            </a:r>
            <a:endParaRPr lang="en-US" sz="3000" dirty="0" smtClean="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1295400"/>
            <a:ext cx="8229600" cy="48307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baseline="30000" dirty="0">
              <a:solidFill>
                <a:srgbClr val="FFFFFF"/>
              </a:solidFill>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In the classic form </a:t>
            </a:r>
            <a:r>
              <a:rPr lang="en-US" sz="3000" dirty="0" smtClean="0">
                <a:ea typeface="AR PL SungtiL GB" charset="0"/>
                <a:cs typeface="AR PL SungtiL GB" charset="0"/>
              </a:rPr>
              <a:t>- </a:t>
            </a:r>
            <a:r>
              <a:rPr lang="en-US" sz="3000" dirty="0">
                <a:ea typeface="AR PL SungtiL GB" charset="0"/>
                <a:cs typeface="AR PL SungtiL GB" charset="0"/>
              </a:rPr>
              <a:t>obstruction </a:t>
            </a:r>
            <a:r>
              <a:rPr lang="en-US" sz="3000" dirty="0" smtClean="0">
                <a:ea typeface="AR PL SungtiL GB" charset="0"/>
                <a:cs typeface="AR PL SungtiL GB" charset="0"/>
              </a:rPr>
              <a:t> </a:t>
            </a:r>
            <a:r>
              <a:rPr lang="en-US" sz="3000" dirty="0">
                <a:ea typeface="AR PL SungtiL GB" charset="0"/>
                <a:cs typeface="AR PL SungtiL GB" charset="0"/>
              </a:rPr>
              <a:t>at the most basal portion of the </a:t>
            </a:r>
            <a:r>
              <a:rPr lang="en-US" sz="3000" dirty="0" smtClean="0">
                <a:ea typeface="AR PL SungtiL GB" charset="0"/>
                <a:cs typeface="AR PL SungtiL GB" charset="0"/>
              </a:rPr>
              <a:t>septum</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smtClean="0">
                <a:ea typeface="AR PL SungtiL GB" charset="0"/>
                <a:cs typeface="AR PL SungtiL GB" charset="0"/>
              </a:rPr>
              <a:t> </a:t>
            </a:r>
            <a:r>
              <a:rPr lang="en-US" sz="3000" dirty="0" err="1">
                <a:ea typeface="AR PL SungtiL GB" charset="0"/>
                <a:cs typeface="AR PL SungtiL GB" charset="0"/>
              </a:rPr>
              <a:t>midventricular</a:t>
            </a:r>
            <a:r>
              <a:rPr lang="en-US" sz="3000" dirty="0">
                <a:ea typeface="AR PL SungtiL GB" charset="0"/>
                <a:cs typeface="AR PL SungtiL GB" charset="0"/>
              </a:rPr>
              <a:t> obstruction </a:t>
            </a:r>
            <a:r>
              <a:rPr lang="en-US" sz="3000" dirty="0" smtClean="0">
                <a:ea typeface="AR PL SungtiL GB" charset="0"/>
                <a:cs typeface="AR PL SungtiL GB" charset="0"/>
              </a:rPr>
              <a:t>-  </a:t>
            </a:r>
            <a:r>
              <a:rPr lang="en-US" sz="3000" dirty="0">
                <a:ea typeface="AR PL SungtiL GB" charset="0"/>
                <a:cs typeface="AR PL SungtiL GB" charset="0"/>
              </a:rPr>
              <a:t>hypertrophied papillary </a:t>
            </a:r>
            <a:r>
              <a:rPr lang="en-US" sz="3000" dirty="0" smtClean="0">
                <a:ea typeface="AR PL SungtiL GB" charset="0"/>
                <a:cs typeface="AR PL SungtiL GB" charset="0"/>
              </a:rPr>
              <a:t>muscle</a:t>
            </a:r>
          </a:p>
          <a:p>
            <a:pPr marL="419100" indent="-382588">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smtClean="0">
                <a:ea typeface="AR PL SungtiL GB" charset="0"/>
                <a:cs typeface="AR PL SungtiL GB" charset="0"/>
              </a:rPr>
              <a:t>Most patients will have SAM of the anterior leaflet,  also occur with the posterior leaflet.</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Tx/>
              <a:buSzTx/>
              <a:buFontTx/>
              <a:buNone/>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solidFill>
                <a:srgbClr val="FFFFFF"/>
              </a:solidFill>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152400"/>
            <a:ext cx="8229600" cy="1143000"/>
          </a:xfrm>
          <a:prstGeom prst="rect">
            <a:avLst/>
          </a:prstGeom>
          <a:noFill/>
          <a:ln w="9525" cap="flat">
            <a:noFill/>
            <a:round/>
            <a:headEnd/>
            <a:tailEnd/>
          </a:ln>
          <a:effectLst/>
        </p:spPr>
        <p:txBody>
          <a:bodyPr lIns="45720" tIns="45000" rIns="45720" bIns="45000" anchor="ct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200" b="1" dirty="0">
                <a:latin typeface="Franklin Gothic Book" charset="0"/>
                <a:ea typeface="AR PL SungtiL GB" charset="0"/>
                <a:cs typeface="AR PL SungtiL GB" charset="0"/>
              </a:rPr>
              <a:t>Obstruction is  dynamic-</a:t>
            </a:r>
            <a:r>
              <a:rPr lang="en-US" sz="3200" dirty="0">
                <a:latin typeface="Franklin Gothic Book" charset="0"/>
                <a:ea typeface="AR PL SungtiL GB" charset="0"/>
                <a:cs typeface="AR PL SungtiL GB" charset="0"/>
              </a:rPr>
              <a:t>varying with loading conditions and contractility </a:t>
            </a:r>
            <a:r>
              <a:rPr lang="en-US" sz="3200" b="1" dirty="0">
                <a:solidFill>
                  <a:srgbClr val="FFFFFF"/>
                </a:solidFill>
                <a:latin typeface="Franklin Gothic Book" charset="0"/>
                <a:ea typeface="AR PL SungtiL GB" charset="0"/>
                <a:cs typeface="AR PL SungtiL GB" charset="0"/>
              </a:rPr>
              <a:t>of LV</a:t>
            </a:r>
          </a:p>
        </p:txBody>
      </p:sp>
      <p:sp>
        <p:nvSpPr>
          <p:cNvPr id="28674" name="Text Box 2"/>
          <p:cNvSpPr txBox="1">
            <a:spLocks noChangeArrowheads="1"/>
          </p:cNvSpPr>
          <p:nvPr/>
        </p:nvSpPr>
        <p:spPr bwMode="auto">
          <a:xfrm>
            <a:off x="0" y="1600200"/>
            <a:ext cx="5410200" cy="47037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488"/>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Increase in contractility</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VPC</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a:t>
            </a:r>
            <a:r>
              <a:rPr lang="en-US" sz="2400" dirty="0" err="1">
                <a:ea typeface="AR PL SungtiL GB" charset="0"/>
                <a:cs typeface="AR PL SungtiL GB" charset="0"/>
              </a:rPr>
              <a:t>Dobutamine,Isoproterenol</a:t>
            </a:r>
            <a:endParaRPr lang="en-US" sz="2400" dirty="0">
              <a:ea typeface="AR PL SungtiL GB" charset="0"/>
              <a:cs typeface="AR PL SungtiL GB" charset="0"/>
            </a:endParaRP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Exercise</a:t>
            </a:r>
          </a:p>
          <a:p>
            <a:pPr marL="419100" indent="-382588" hangingPunct="1">
              <a:lnSpc>
                <a:spcPct val="100000"/>
              </a:lnSpc>
              <a:spcBef>
                <a:spcPts val="488"/>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Decrease in </a:t>
            </a:r>
            <a:r>
              <a:rPr lang="en-US" sz="2400" dirty="0" err="1">
                <a:ea typeface="AR PL SungtiL GB" charset="0"/>
                <a:cs typeface="AR PL SungtiL GB" charset="0"/>
              </a:rPr>
              <a:t>afterload</a:t>
            </a:r>
            <a:r>
              <a:rPr lang="en-US" sz="2400" dirty="0">
                <a:ea typeface="AR PL SungtiL GB" charset="0"/>
                <a:cs typeface="AR PL SungtiL GB" charset="0"/>
              </a:rPr>
              <a:t>/volume</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a:t>
            </a:r>
            <a:r>
              <a:rPr lang="en-US" sz="2400" dirty="0" err="1">
                <a:ea typeface="AR PL SungtiL GB" charset="0"/>
                <a:cs typeface="AR PL SungtiL GB" charset="0"/>
              </a:rPr>
              <a:t>Valsalva</a:t>
            </a:r>
            <a:r>
              <a:rPr lang="en-US" sz="2400" dirty="0">
                <a:ea typeface="AR PL SungtiL GB" charset="0"/>
                <a:cs typeface="AR PL SungtiL GB" charset="0"/>
              </a:rPr>
              <a:t> maneuver</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Nitroglycerine/</a:t>
            </a:r>
            <a:r>
              <a:rPr lang="en-US" sz="2400" dirty="0" err="1">
                <a:ea typeface="AR PL SungtiL GB" charset="0"/>
                <a:cs typeface="AR PL SungtiL GB" charset="0"/>
              </a:rPr>
              <a:t>amylnitrite</a:t>
            </a:r>
            <a:r>
              <a:rPr lang="en-US" sz="2400" dirty="0">
                <a:ea typeface="AR PL SungtiL GB" charset="0"/>
                <a:cs typeface="AR PL SungtiL GB" charset="0"/>
              </a:rPr>
              <a:t>  </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Blood loss</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ea typeface="AR PL SungtiL GB" charset="0"/>
                <a:cs typeface="AR PL SungtiL GB" charset="0"/>
              </a:rPr>
              <a:t>        dehydration</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2400" dirty="0">
              <a:ea typeface="AR PL SungtiL GB" charset="0"/>
              <a:cs typeface="AR PL SungtiL GB" charset="0"/>
            </a:endParaRPr>
          </a:p>
        </p:txBody>
      </p:sp>
      <p:pic>
        <p:nvPicPr>
          <p:cNvPr id="4" name="Picture 2"/>
          <p:cNvPicPr>
            <a:picLocks noChangeAspect="1" noChangeArrowheads="1"/>
          </p:cNvPicPr>
          <p:nvPr/>
        </p:nvPicPr>
        <p:blipFill>
          <a:blip r:embed="rId3"/>
          <a:srcRect/>
          <a:stretch>
            <a:fillRect/>
          </a:stretch>
        </p:blipFill>
        <p:spPr bwMode="auto">
          <a:xfrm>
            <a:off x="4818062" y="1447800"/>
            <a:ext cx="4325938" cy="5410200"/>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274638"/>
            <a:ext cx="7467600" cy="11430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600" b="1" i="1" dirty="0" smtClean="0">
                <a:latin typeface="Franklin Gothic Book" charset="0"/>
              </a:rPr>
              <a:t> </a:t>
            </a:r>
            <a:r>
              <a:rPr lang="en-US" sz="3600" b="1" i="1" dirty="0">
                <a:latin typeface="Franklin Gothic Book" charset="0"/>
              </a:rPr>
              <a:t>Dynamic Left Ventricular Outflow Tract Obstruction</a:t>
            </a:r>
          </a:p>
        </p:txBody>
      </p:sp>
      <p:graphicFrame>
        <p:nvGraphicFramePr>
          <p:cNvPr id="30722" name="Group 2"/>
          <p:cNvGraphicFramePr>
            <a:graphicFrameLocks noGrp="1"/>
          </p:cNvGraphicFramePr>
          <p:nvPr/>
        </p:nvGraphicFramePr>
        <p:xfrm>
          <a:off x="457200" y="1752600"/>
          <a:ext cx="8154988" cy="4573588"/>
        </p:xfrm>
        <a:graphic>
          <a:graphicData uri="http://schemas.openxmlformats.org/drawingml/2006/table">
            <a:tbl>
              <a:tblPr/>
              <a:tblGrid>
                <a:gridCol w="2717800"/>
                <a:gridCol w="2719388"/>
                <a:gridCol w="2717800"/>
              </a:tblGrid>
              <a:tr h="76200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smtClean="0">
                          <a:ln>
                            <a:noFill/>
                          </a:ln>
                          <a:solidFill>
                            <a:srgbClr val="FFFFFF"/>
                          </a:solidFill>
                          <a:effectLst/>
                          <a:latin typeface="Arial" charset="0"/>
                          <a:ea typeface="AR PL SungtiL GB" charset="0"/>
                          <a:cs typeface="AR PL SungtiL GB" charset="0"/>
                        </a:rPr>
                        <a:t>Hemodynamic state</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smtClean="0">
                          <a:ln>
                            <a:noFill/>
                          </a:ln>
                          <a:solidFill>
                            <a:srgbClr val="FFFFFF"/>
                          </a:solidFill>
                          <a:effectLst/>
                          <a:latin typeface="Arial" charset="0"/>
                          <a:ea typeface="AR PL SungtiL GB" charset="0"/>
                          <a:cs typeface="AR PL SungtiL GB" charset="0"/>
                        </a:rPr>
                        <a:t>conditions</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smtClean="0">
                          <a:ln>
                            <a:noFill/>
                          </a:ln>
                          <a:solidFill>
                            <a:srgbClr val="FFFFFF"/>
                          </a:solidFill>
                          <a:effectLst/>
                          <a:latin typeface="Arial" charset="0"/>
                          <a:ea typeface="AR PL SungtiL GB" charset="0"/>
                          <a:cs typeface="AR PL SungtiL GB" charset="0"/>
                        </a:rPr>
                        <a:t>Outflow gradient</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0070C0"/>
                    </a:solidFill>
                  </a:tcPr>
                </a:tc>
              </a:tr>
              <a:tr h="76200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Basal obstuction</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Rest</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30mmHg</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r>
              <a:tr h="76200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Non obstructive</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Rest</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&lt;30mmHg</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7EBF4"/>
                    </a:solidFill>
                  </a:tcPr>
                </a:tc>
              </a:tr>
              <a:tr h="76200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smtClean="0">
                        <a:ln>
                          <a:noFill/>
                        </a:ln>
                        <a:solidFill>
                          <a:srgbClr val="000000"/>
                        </a:solidFill>
                        <a:effectLst/>
                        <a:latin typeface="Arial" charset="0"/>
                        <a:ea typeface="AR PL SungtiL GB" charset="0"/>
                        <a:cs typeface="AR PL SungtiL GB" charset="0"/>
                      </a:endParaRP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Physiologically provoked</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&lt;30mmHg</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r>
              <a:tr h="76200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Labile obstruction</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Rest</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&lt;30mmHg</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7EBF4"/>
                    </a:solidFill>
                  </a:tcPr>
                </a:tc>
              </a:tr>
              <a:tr h="76358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smtClean="0">
                        <a:ln>
                          <a:noFill/>
                        </a:ln>
                        <a:solidFill>
                          <a:srgbClr val="000000"/>
                        </a:solidFill>
                        <a:effectLst/>
                        <a:latin typeface="Arial" charset="0"/>
                        <a:ea typeface="AR PL SungtiL GB" charset="0"/>
                        <a:cs typeface="AR PL SungtiL GB" charset="0"/>
                      </a:endParaRP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Physiologically provoked</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smtClean="0">
                          <a:ln>
                            <a:noFill/>
                          </a:ln>
                          <a:solidFill>
                            <a:srgbClr val="0070C0"/>
                          </a:solidFill>
                          <a:effectLst/>
                          <a:latin typeface="Arial" charset="0"/>
                          <a:ea typeface="AR PL SungtiL GB" charset="0"/>
                          <a:cs typeface="AR PL SungtiL GB" charset="0"/>
                        </a:rPr>
                        <a:t>30mmHg</a:t>
                      </a:r>
                    </a:p>
                  </a:txBody>
                  <a:tcPr marT="61722"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CD4E8"/>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a:latin typeface="Franklin Gothic Book" charset="0"/>
              </a:rPr>
              <a:t>DIASTOLIC DYSFUNCTION</a:t>
            </a:r>
          </a:p>
        </p:txBody>
      </p:sp>
      <p:sp>
        <p:nvSpPr>
          <p:cNvPr id="3174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Impaired </a:t>
            </a:r>
            <a:r>
              <a:rPr lang="en-US" sz="3000" dirty="0" err="1">
                <a:ea typeface="AR PL SungtiL GB" charset="0"/>
                <a:cs typeface="AR PL SungtiL GB" charset="0"/>
              </a:rPr>
              <a:t>relaxation,filling</a:t>
            </a:r>
            <a:r>
              <a:rPr lang="en-US" sz="3000" dirty="0">
                <a:ea typeface="AR PL SungtiL GB" charset="0"/>
                <a:cs typeface="AR PL SungtiL GB" charset="0"/>
              </a:rPr>
              <a:t>  and increased ventricular stiffness</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Contributing to the symptoms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Rapid filling phase is prolonged</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Decreased rate and volume of filling</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Compensatory increase in </a:t>
            </a:r>
            <a:r>
              <a:rPr lang="en-US" sz="3000" dirty="0" err="1">
                <a:ea typeface="AR PL SungtiL GB" charset="0"/>
                <a:cs typeface="AR PL SungtiL GB" charset="0"/>
              </a:rPr>
              <a:t>atrial</a:t>
            </a:r>
            <a:r>
              <a:rPr lang="en-US" sz="3000" dirty="0">
                <a:ea typeface="AR PL SungtiL GB" charset="0"/>
                <a:cs typeface="AR PL SungtiL GB" charset="0"/>
              </a:rPr>
              <a:t> filling</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solidFill>
                <a:srgbClr val="FFFFFF"/>
              </a:solidFill>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304800"/>
            <a:ext cx="7467600" cy="11430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600" b="1" dirty="0">
                <a:latin typeface="Franklin Gothic Book" charset="0"/>
              </a:rPr>
              <a:t>MICROVASCULAR DYSFUNCTION </a:t>
            </a:r>
            <a:br>
              <a:rPr lang="en-US" sz="3600" b="1" dirty="0">
                <a:latin typeface="Franklin Gothic Book" charset="0"/>
              </a:rPr>
            </a:br>
            <a:endParaRPr lang="en-US" sz="3600" b="1" dirty="0">
              <a:latin typeface="Franklin Gothic Book" charset="0"/>
            </a:endParaRPr>
          </a:p>
        </p:txBody>
      </p:sp>
      <p:sp>
        <p:nvSpPr>
          <p:cNvPr id="32770" name="Text Box 2"/>
          <p:cNvSpPr txBox="1">
            <a:spLocks noChangeArrowheads="1"/>
          </p:cNvSpPr>
          <p:nvPr/>
        </p:nvSpPr>
        <p:spPr bwMode="auto">
          <a:xfrm>
            <a:off x="381000" y="1524000"/>
            <a:ext cx="8153400" cy="49530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Myocardial ischemia is unrelated to </a:t>
            </a:r>
            <a:r>
              <a:rPr lang="en-US" sz="3000" dirty="0" err="1">
                <a:ea typeface="AR PL SungtiL GB" charset="0"/>
                <a:cs typeface="AR PL SungtiL GB" charset="0"/>
              </a:rPr>
              <a:t>epicardial</a:t>
            </a:r>
            <a:r>
              <a:rPr lang="en-US" sz="3000" dirty="0">
                <a:ea typeface="AR PL SungtiL GB" charset="0"/>
                <a:cs typeface="AR PL SungtiL GB" charset="0"/>
              </a:rPr>
              <a:t> coronary artery disease.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a:t>
            </a:r>
            <a:r>
              <a:rPr lang="en-US" sz="3000" dirty="0" smtClean="0">
                <a:ea typeface="AR PL SungtiL GB" charset="0"/>
                <a:cs typeface="AR PL SungtiL GB" charset="0"/>
              </a:rPr>
              <a:t>-supply </a:t>
            </a:r>
            <a:r>
              <a:rPr lang="en-US" sz="3000" dirty="0">
                <a:ea typeface="AR PL SungtiL GB" charset="0"/>
                <a:cs typeface="AR PL SungtiL GB" charset="0"/>
              </a:rPr>
              <a:t>demand mismatch due to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hypertrophy.</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a:t>
            </a:r>
            <a:r>
              <a:rPr lang="en-US" sz="3000" dirty="0" smtClean="0">
                <a:ea typeface="AR PL SungtiL GB" charset="0"/>
                <a:cs typeface="AR PL SungtiL GB" charset="0"/>
              </a:rPr>
              <a:t>  -abnormally </a:t>
            </a:r>
            <a:r>
              <a:rPr lang="en-US" sz="3000" dirty="0">
                <a:ea typeface="AR PL SungtiL GB" charset="0"/>
                <a:cs typeface="AR PL SungtiL GB" charset="0"/>
              </a:rPr>
              <a:t>small and partially</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obliterated intramural coronary</a:t>
            </a:r>
          </a:p>
          <a:p>
            <a:pPr marL="420688" indent="-382588">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a:t>
            </a:r>
            <a:r>
              <a:rPr lang="en-US" sz="3000" dirty="0" smtClean="0">
                <a:ea typeface="AR PL SungtiL GB" charset="0"/>
                <a:cs typeface="AR PL SungtiL GB" charset="0"/>
              </a:rPr>
              <a:t>arteries</a:t>
            </a:r>
          </a:p>
          <a:p>
            <a:pPr marL="420688" indent="-382588">
              <a:spcBef>
                <a:spcPts val="600"/>
              </a:spcBef>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800" dirty="0" smtClean="0">
                <a:ea typeface="AR PL SungtiL GB" charset="0"/>
                <a:cs typeface="AR PL SungtiL GB" charset="0"/>
              </a:rPr>
              <a:t>myocardial scaring and replacement fibrosis -progressive heart failure and substrate for </a:t>
            </a:r>
            <a:r>
              <a:rPr lang="en-US" sz="2800" dirty="0" err="1" smtClean="0">
                <a:ea typeface="AR PL SungtiL GB" charset="0"/>
                <a:cs typeface="AR PL SungtiL GB" charset="0"/>
              </a:rPr>
              <a:t>arrythmia</a:t>
            </a:r>
            <a:endParaRPr lang="en-IN" sz="2800" dirty="0" smtClean="0"/>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3000" dirty="0">
              <a:ea typeface="AR PL SungtiL GB" charset="0"/>
              <a:cs typeface="AR PL SungtiL GB" charset="0"/>
            </a:endParaRP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3000" dirty="0">
              <a:solidFill>
                <a:srgbClr val="FFFFFF"/>
              </a:solidFill>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dirty="0">
                <a:latin typeface="Franklin Gothic Book" charset="0"/>
              </a:rPr>
              <a:t>MITRAL REGURGITATION</a:t>
            </a:r>
          </a:p>
        </p:txBody>
      </p:sp>
      <p:sp>
        <p:nvSpPr>
          <p:cNvPr id="3379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Secondary to distortion of mitral valve apparatus from SAM.</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The jet of MR is directed laterally and </a:t>
            </a:r>
            <a:r>
              <a:rPr lang="en-US" sz="3000" dirty="0" err="1">
                <a:ea typeface="AR PL SungtiL GB" charset="0"/>
                <a:cs typeface="AR PL SungtiL GB" charset="0"/>
              </a:rPr>
              <a:t>posteriorly</a:t>
            </a:r>
            <a:r>
              <a:rPr lang="en-US" sz="3000" dirty="0">
                <a:ea typeface="AR PL SungtiL GB" charset="0"/>
                <a:cs typeface="AR PL SungtiL GB" charset="0"/>
              </a:rPr>
              <a:t> and predominantly during late and mid systole</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Severity proportional to LVOT obstruction.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DEFINITION</a:t>
            </a:r>
          </a:p>
        </p:txBody>
      </p:sp>
      <p:sp>
        <p:nvSpPr>
          <p:cNvPr id="819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a:spcBef>
                <a:spcPts val="60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HCM is a disease state characterized by unexplained LV hypertrophy associated  with </a:t>
            </a:r>
            <a:r>
              <a:rPr lang="en-US" sz="3000" dirty="0" err="1">
                <a:ea typeface="AR PL SungtiL GB" charset="0"/>
                <a:cs typeface="AR PL SungtiL GB" charset="0"/>
              </a:rPr>
              <a:t>nondilated</a:t>
            </a:r>
            <a:r>
              <a:rPr lang="en-US" sz="3000" dirty="0">
                <a:ea typeface="AR PL SungtiL GB" charset="0"/>
                <a:cs typeface="AR PL SungtiL GB" charset="0"/>
              </a:rPr>
              <a:t> ventricular chambers in the absence of  another cardiac or systemic </a:t>
            </a:r>
            <a:r>
              <a:rPr lang="en-US" sz="3000" dirty="0" smtClean="0">
                <a:ea typeface="AR PL SungtiL GB" charset="0"/>
                <a:cs typeface="AR PL SungtiL GB" charset="0"/>
              </a:rPr>
              <a:t>disease. </a:t>
            </a:r>
          </a:p>
          <a:p>
            <a:pPr marL="420688" indent="-382588">
              <a:spcBef>
                <a:spcPts val="60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Most common genetic cardiovascular disease</a:t>
            </a:r>
          </a:p>
          <a:p>
            <a:pPr marL="420688" indent="-382588">
              <a:spcBef>
                <a:spcPts val="60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smtClean="0">
                <a:ea typeface="AR PL SungtiL GB" charset="0"/>
                <a:cs typeface="AR PL SungtiL GB" charset="0"/>
              </a:rPr>
              <a:t>Prevalance</a:t>
            </a:r>
            <a:r>
              <a:rPr lang="en-US" sz="3000" dirty="0" smtClean="0">
                <a:ea typeface="AR PL SungtiL GB" charset="0"/>
                <a:cs typeface="AR PL SungtiL GB" charset="0"/>
              </a:rPr>
              <a:t>  1:500 </a:t>
            </a:r>
            <a:r>
              <a:rPr lang="en-US" sz="3000" dirty="0" smtClean="0">
                <a:solidFill>
                  <a:srgbClr val="FFFFFF"/>
                </a:solidFill>
                <a:ea typeface="AR PL SungtiL GB" charset="0"/>
                <a:cs typeface="AR PL SungtiL GB" charset="0"/>
              </a:rPr>
              <a:t>(</a:t>
            </a:r>
          </a:p>
          <a:p>
            <a:pPr marL="420688" indent="-382588">
              <a:spcBef>
                <a:spcPts val="60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sudden death in young</a:t>
            </a:r>
            <a:r>
              <a:rPr lang="en-US" sz="3000" dirty="0" smtClean="0">
                <a:solidFill>
                  <a:srgbClr val="FFFFFF"/>
                </a:solidFill>
                <a:ea typeface="AR PL SungtiL GB" charset="0"/>
                <a:cs typeface="AR PL SungtiL GB" charset="0"/>
              </a:rPr>
              <a:t>.</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CLINICAL FEATURES</a:t>
            </a:r>
          </a:p>
        </p:txBody>
      </p:sp>
      <p:sp>
        <p:nvSpPr>
          <p:cNvPr id="34818"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Symptoms</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Majority are asymptomatic</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a:ea typeface="AR PL SungtiL GB" charset="0"/>
                <a:cs typeface="AR PL SungtiL GB" charset="0"/>
              </a:rPr>
              <a:t>Dyspnoea</a:t>
            </a:r>
            <a:r>
              <a:rPr lang="en-US" sz="3000" dirty="0">
                <a:ea typeface="AR PL SungtiL GB" charset="0"/>
                <a:cs typeface="AR PL SungtiL GB" charset="0"/>
              </a:rPr>
              <a:t> </a:t>
            </a:r>
            <a:r>
              <a:rPr lang="en-US" sz="3000" dirty="0" smtClean="0">
                <a:ea typeface="AR PL SungtiL GB" charset="0"/>
                <a:cs typeface="AR PL SungtiL GB" charset="0"/>
              </a:rPr>
              <a:t>- </a:t>
            </a:r>
            <a:r>
              <a:rPr lang="en-US" sz="3000" dirty="0">
                <a:ea typeface="AR PL SungtiL GB" charset="0"/>
                <a:cs typeface="AR PL SungtiL GB" charset="0"/>
              </a:rPr>
              <a:t>90</a:t>
            </a:r>
            <a:r>
              <a:rPr lang="en-US" sz="3000" dirty="0" smtClean="0">
                <a:ea typeface="AR PL SungtiL GB" charset="0"/>
                <a:cs typeface="AR PL SungtiL GB" charset="0"/>
              </a:rPr>
              <a:t>%( </a:t>
            </a:r>
            <a:r>
              <a:rPr lang="en-US" sz="3000" dirty="0">
                <a:ea typeface="AR PL SungtiL GB" charset="0"/>
                <a:cs typeface="AR PL SungtiL GB" charset="0"/>
              </a:rPr>
              <a:t>of symptomatic </a:t>
            </a:r>
            <a:r>
              <a:rPr lang="en-US" sz="3000" dirty="0" smtClean="0">
                <a:ea typeface="AR PL SungtiL GB" charset="0"/>
                <a:cs typeface="AR PL SungtiL GB" charset="0"/>
              </a:rPr>
              <a:t>patients)</a:t>
            </a: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Syncope and </a:t>
            </a:r>
            <a:r>
              <a:rPr lang="en-US" sz="3000" dirty="0" err="1">
                <a:ea typeface="AR PL SungtiL GB" charset="0"/>
                <a:cs typeface="AR PL SungtiL GB" charset="0"/>
              </a:rPr>
              <a:t>presyncope</a:t>
            </a:r>
            <a:r>
              <a:rPr lang="en-US" sz="3000" dirty="0">
                <a:ea typeface="AR PL SungtiL GB" charset="0"/>
                <a:cs typeface="AR PL SungtiL GB" charset="0"/>
              </a:rPr>
              <a:t> in 20 and 50% respectively due to either hemodynamic or rhythm abnormality.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57200" y="274638"/>
            <a:ext cx="7467600" cy="1143000"/>
          </a:xfrm>
          <a:ln/>
        </p:spPr>
        <p:txBody>
          <a:bodyPr/>
          <a:lstStyle/>
          <a:p>
            <a:endParaRPr lang="en-IN"/>
          </a:p>
        </p:txBody>
      </p:sp>
      <p:sp>
        <p:nvSpPr>
          <p:cNvPr id="35842"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Angina -70-80%  </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small artery narrowing</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intramural compression of small </a:t>
            </a:r>
            <a:r>
              <a:rPr lang="en-US" sz="3000" dirty="0" smtClean="0">
                <a:ea typeface="AR PL SungtiL GB" charset="0"/>
                <a:cs typeface="AR PL SungtiL GB" charset="0"/>
              </a:rPr>
              <a:t>arteries</a:t>
            </a:r>
            <a:endParaRPr lang="en-US" sz="3000" dirty="0">
              <a:ea typeface="AR PL SungtiL GB" charset="0"/>
              <a:cs typeface="AR PL SungtiL GB" charset="0"/>
            </a:endParaRP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oxygen supply demand mismatch</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abnormal coronary flow reserve</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dirty="0">
                <a:latin typeface="Franklin Gothic Book" charset="0"/>
              </a:rPr>
              <a:t>PHYSICAL EXAMINATION</a:t>
            </a:r>
          </a:p>
        </p:txBody>
      </p:sp>
      <p:sp>
        <p:nvSpPr>
          <p:cNvPr id="3686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Classic findings applied to patients with LVOT Obstruction</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carotid pulse is brisk with spike and dome pattern </a:t>
            </a:r>
            <a:endParaRPr lang="en-US" sz="30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rapid rise (percussion wave) followed by a mid systolic drop </a:t>
            </a:r>
            <a:r>
              <a:rPr lang="en-US" sz="3000" dirty="0" smtClean="0">
                <a:ea typeface="AR PL SungtiL GB" charset="0"/>
                <a:cs typeface="AR PL SungtiL GB" charset="0"/>
              </a:rPr>
              <a:t> </a:t>
            </a:r>
            <a:r>
              <a:rPr lang="en-US" sz="3000" dirty="0">
                <a:ea typeface="AR PL SungtiL GB" charset="0"/>
                <a:cs typeface="AR PL SungtiL GB" charset="0"/>
              </a:rPr>
              <a:t>followed by a secondary wave(Tidal wave)</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Apical </a:t>
            </a:r>
            <a:r>
              <a:rPr lang="en-US" sz="3000" dirty="0" err="1">
                <a:ea typeface="AR PL SungtiL GB" charset="0"/>
                <a:cs typeface="AR PL SungtiL GB" charset="0"/>
              </a:rPr>
              <a:t>impulse:double</a:t>
            </a:r>
            <a:r>
              <a:rPr lang="en-US" sz="3000" dirty="0">
                <a:ea typeface="AR PL SungtiL GB" charset="0"/>
                <a:cs typeface="AR PL SungtiL GB" charset="0"/>
              </a:rPr>
              <a:t> or triple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685800"/>
            <a:ext cx="8153400" cy="57150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Second heart </a:t>
            </a:r>
            <a:r>
              <a:rPr lang="en-US" sz="3000" dirty="0" err="1">
                <a:ea typeface="AR PL SungtiL GB" charset="0"/>
                <a:cs typeface="AR PL SungtiL GB" charset="0"/>
              </a:rPr>
              <a:t>sound:paradoxical</a:t>
            </a:r>
            <a:r>
              <a:rPr lang="en-US" sz="3000" dirty="0">
                <a:ea typeface="AR PL SungtiL GB" charset="0"/>
                <a:cs typeface="AR PL SungtiL GB" charset="0"/>
              </a:rPr>
              <a:t> split 20%</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Fourth heart sound is present</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err="1">
                <a:ea typeface="AR PL SungtiL GB" charset="0"/>
                <a:cs typeface="AR PL SungtiL GB" charset="0"/>
              </a:rPr>
              <a:t>Murmer</a:t>
            </a:r>
            <a:r>
              <a:rPr lang="en-US" sz="3000" dirty="0">
                <a:ea typeface="AR PL SungtiL GB" charset="0"/>
                <a:cs typeface="AR PL SungtiL GB" charset="0"/>
              </a:rPr>
              <a:t>: </a:t>
            </a:r>
            <a:r>
              <a:rPr lang="en-US" sz="3000" dirty="0" err="1">
                <a:ea typeface="AR PL SungtiL GB" charset="0"/>
                <a:cs typeface="AR PL SungtiL GB" charset="0"/>
              </a:rPr>
              <a:t>cresendo-decresendo</a:t>
            </a:r>
            <a:r>
              <a:rPr lang="en-US" sz="3000" dirty="0">
                <a:ea typeface="AR PL SungtiL GB" charset="0"/>
                <a:cs typeface="AR PL SungtiL GB" charset="0"/>
              </a:rPr>
              <a:t> at left </a:t>
            </a:r>
            <a:r>
              <a:rPr lang="en-US" sz="3000" dirty="0" err="1">
                <a:ea typeface="AR PL SungtiL GB" charset="0"/>
                <a:cs typeface="AR PL SungtiL GB" charset="0"/>
              </a:rPr>
              <a:t>sternal</a:t>
            </a:r>
            <a:r>
              <a:rPr lang="en-US" sz="3000" dirty="0">
                <a:ea typeface="AR PL SungtiL GB" charset="0"/>
                <a:cs typeface="AR PL SungtiL GB" charset="0"/>
              </a:rPr>
              <a:t> </a:t>
            </a:r>
            <a:r>
              <a:rPr lang="en-US" sz="3000" dirty="0" err="1">
                <a:ea typeface="AR PL SungtiL GB" charset="0"/>
                <a:cs typeface="AR PL SungtiL GB" charset="0"/>
              </a:rPr>
              <a:t>border.radiates</a:t>
            </a:r>
            <a:r>
              <a:rPr lang="en-US" sz="3000" dirty="0">
                <a:ea typeface="AR PL SungtiL GB" charset="0"/>
                <a:cs typeface="AR PL SungtiL GB" charset="0"/>
              </a:rPr>
              <a:t> to base as well as apex. Seldom radiates to carotid arteries  </a:t>
            </a:r>
            <a:endParaRPr lang="en-US" sz="30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smtClean="0">
                <a:ea typeface="AR PL SungtiL GB" charset="0"/>
                <a:cs typeface="AR PL SungtiL GB" charset="0"/>
              </a:rPr>
              <a:t> </a:t>
            </a:r>
            <a:r>
              <a:rPr lang="en-US" sz="3000" b="1" dirty="0">
                <a:ea typeface="AR PL SungtiL GB" charset="0"/>
                <a:cs typeface="AR PL SungtiL GB" charset="0"/>
              </a:rPr>
              <a:t>Dynamic auscultation</a:t>
            </a:r>
            <a:r>
              <a:rPr lang="en-US" sz="3000" dirty="0">
                <a:ea typeface="AR PL SungtiL GB" charset="0"/>
                <a:cs typeface="AR PL SungtiL GB" charset="0"/>
              </a:rPr>
              <a:t>: maneuvers that decrease preload will increase the dynamic gradient and increase intensity of </a:t>
            </a:r>
            <a:r>
              <a:rPr lang="en-US" sz="3000" dirty="0" err="1">
                <a:ea typeface="AR PL SungtiL GB" charset="0"/>
                <a:cs typeface="AR PL SungtiL GB" charset="0"/>
              </a:rPr>
              <a:t>murmer</a:t>
            </a:r>
            <a:r>
              <a:rPr lang="en-US" sz="3000" dirty="0">
                <a:ea typeface="AR PL SungtiL GB" charset="0"/>
                <a:cs typeface="AR PL SungtiL GB" charset="0"/>
              </a:rPr>
              <a:t>. </a:t>
            </a:r>
            <a:r>
              <a:rPr lang="en-US" sz="3000" dirty="0" err="1">
                <a:ea typeface="AR PL SungtiL GB" charset="0"/>
                <a:cs typeface="AR PL SungtiL GB" charset="0"/>
              </a:rPr>
              <a:t>Eg:standing</a:t>
            </a:r>
            <a:r>
              <a:rPr lang="en-US" sz="3000" dirty="0">
                <a:ea typeface="AR PL SungtiL GB" charset="0"/>
                <a:cs typeface="AR PL SungtiL GB" charset="0"/>
              </a:rPr>
              <a:t> and strain phase of </a:t>
            </a:r>
            <a:r>
              <a:rPr lang="en-US" sz="3000" dirty="0" err="1">
                <a:ea typeface="AR PL SungtiL GB" charset="0"/>
                <a:cs typeface="AR PL SungtiL GB" charset="0"/>
              </a:rPr>
              <a:t>valsalva</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ECG</a:t>
            </a:r>
          </a:p>
        </p:txBody>
      </p:sp>
      <p:sp>
        <p:nvSpPr>
          <p:cNvPr id="3891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Abnormal in 95% of HCM patients</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LVH seen in 70-80% patients</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Abnormal Q waves </a:t>
            </a:r>
            <a:r>
              <a:rPr lang="en-US" sz="3000" dirty="0" smtClean="0">
                <a:ea typeface="AR PL SungtiL GB" charset="0"/>
                <a:cs typeface="AR PL SungtiL GB" charset="0"/>
              </a:rPr>
              <a:t>-disturbance </a:t>
            </a:r>
            <a:r>
              <a:rPr lang="en-US" sz="3000" dirty="0">
                <a:ea typeface="AR PL SungtiL GB" charset="0"/>
                <a:cs typeface="AR PL SungtiL GB" charset="0"/>
              </a:rPr>
              <a:t>of activation of ventricular septum</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Apical </a:t>
            </a:r>
            <a:r>
              <a:rPr lang="en-US" sz="3000" dirty="0" err="1">
                <a:ea typeface="AR PL SungtiL GB" charset="0"/>
                <a:cs typeface="AR PL SungtiL GB" charset="0"/>
              </a:rPr>
              <a:t>HCM:Diffuse</a:t>
            </a:r>
            <a:r>
              <a:rPr lang="en-US" sz="3000" dirty="0">
                <a:ea typeface="AR PL SungtiL GB" charset="0"/>
                <a:cs typeface="AR PL SungtiL GB" charset="0"/>
              </a:rPr>
              <a:t> symmetric T wave inversion across </a:t>
            </a:r>
            <a:r>
              <a:rPr lang="en-US" sz="3000" dirty="0" err="1">
                <a:ea typeface="AR PL SungtiL GB" charset="0"/>
                <a:cs typeface="AR PL SungtiL GB" charset="0"/>
              </a:rPr>
              <a:t>precordium</a:t>
            </a: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a:ea typeface="AR PL SungtiL GB" charset="0"/>
                <a:cs typeface="AR PL SungtiL GB" charset="0"/>
              </a:rPr>
              <a:t>Atrial</a:t>
            </a:r>
            <a:r>
              <a:rPr lang="en-US" sz="3000" dirty="0">
                <a:ea typeface="AR PL SungtiL GB" charset="0"/>
                <a:cs typeface="AR PL SungtiL GB" charset="0"/>
              </a:rPr>
              <a:t> fibrillation:25-30% of </a:t>
            </a:r>
            <a:r>
              <a:rPr lang="en-US" sz="3000" dirty="0" smtClean="0">
                <a:ea typeface="AR PL SungtiL GB" charset="0"/>
                <a:cs typeface="AR PL SungtiL GB" charset="0"/>
              </a:rPr>
              <a:t> </a:t>
            </a:r>
            <a:r>
              <a:rPr lang="en-US" sz="3000" dirty="0">
                <a:ea typeface="AR PL SungtiL GB" charset="0"/>
                <a:cs typeface="AR PL SungtiL GB" charset="0"/>
              </a:rPr>
              <a:t>patients</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solidFill>
                <a:srgbClr val="FFFFFF"/>
              </a:solidFill>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srcRect/>
          <a:stretch>
            <a:fillRect/>
          </a:stretch>
        </p:blipFill>
        <p:spPr bwMode="auto">
          <a:xfrm>
            <a:off x="609600" y="685800"/>
            <a:ext cx="8220075" cy="5440363"/>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Capture 4.PNG"/>
          <p:cNvPicPr>
            <a:picLocks noGrp="1" noChangeAspect="1"/>
          </p:cNvPicPr>
          <p:nvPr>
            <p:ph idx="1"/>
          </p:nvPr>
        </p:nvPicPr>
        <p:blipFill>
          <a:blip r:embed="rId2"/>
          <a:stretch>
            <a:fillRect/>
          </a:stretch>
        </p:blipFill>
        <p:spPr>
          <a:xfrm>
            <a:off x="1143000" y="0"/>
            <a:ext cx="4838907" cy="696368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000" b="1">
                <a:latin typeface="Franklin Gothic Book" charset="0"/>
              </a:rPr>
              <a:t>CARDIAC CATHETERIZATION</a:t>
            </a:r>
          </a:p>
        </p:txBody>
      </p:sp>
      <p:sp>
        <p:nvSpPr>
          <p:cNvPr id="40962" name="Text Box 2"/>
          <p:cNvSpPr txBox="1">
            <a:spLocks noChangeArrowheads="1"/>
          </p:cNvSpPr>
          <p:nvPr/>
        </p:nvSpPr>
        <p:spPr bwMode="auto">
          <a:xfrm>
            <a:off x="457200" y="1371600"/>
            <a:ext cx="7467600" cy="5257800"/>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t>
            </a:r>
            <a:r>
              <a:rPr lang="en-US" sz="3000" dirty="0" smtClean="0">
                <a:ea typeface="AR PL SungtiL GB" charset="0"/>
                <a:cs typeface="AR PL SungtiL GB" charset="0"/>
              </a:rPr>
              <a:t>“ pull-back” </a:t>
            </a:r>
            <a:r>
              <a:rPr lang="en-US" sz="3000" dirty="0">
                <a:ea typeface="AR PL SungtiL GB" charset="0"/>
                <a:cs typeface="AR PL SungtiL GB" charset="0"/>
              </a:rPr>
              <a:t>pressure tracing</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systolic gradient  between the apex and base.</a:t>
            </a:r>
          </a:p>
          <a:p>
            <a:pPr marL="419100"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the small left ventricular cavity  </a:t>
            </a:r>
            <a:r>
              <a:rPr lang="en-US" sz="3000" dirty="0" err="1">
                <a:ea typeface="AR PL SungtiL GB" charset="0"/>
                <a:cs typeface="AR PL SungtiL GB" charset="0"/>
              </a:rPr>
              <a:t>hyperdynamic</a:t>
            </a:r>
            <a:r>
              <a:rPr lang="en-US" sz="3000" dirty="0">
                <a:ea typeface="AR PL SungtiL GB" charset="0"/>
                <a:cs typeface="AR PL SungtiL GB" charset="0"/>
              </a:rPr>
              <a:t> systolic </a:t>
            </a:r>
            <a:r>
              <a:rPr lang="en-US" sz="3000" dirty="0" smtClean="0">
                <a:ea typeface="AR PL SungtiL GB" charset="0"/>
                <a:cs typeface="AR PL SungtiL GB" charset="0"/>
              </a:rPr>
              <a:t>function-  catheter </a:t>
            </a:r>
            <a:r>
              <a:rPr lang="en-US" sz="3000" dirty="0">
                <a:ea typeface="AR PL SungtiL GB" charset="0"/>
                <a:cs typeface="AR PL SungtiL GB" charset="0"/>
              </a:rPr>
              <a:t>"entrapment" </a:t>
            </a:r>
            <a:endParaRPr lang="en-US" sz="30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resulting in a falsely increased left ventricular systolic pressure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457200" y="274638"/>
            <a:ext cx="7467600" cy="1143000"/>
          </a:xfrm>
          <a:ln/>
        </p:spPr>
        <p:txBody>
          <a:bodyPr/>
          <a:lstStyle/>
          <a:p>
            <a:endParaRPr lang="en-IN" dirty="0"/>
          </a:p>
        </p:txBody>
      </p:sp>
      <p:sp>
        <p:nvSpPr>
          <p:cNvPr id="4198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ideally assessed by a simultaneous left ventricular inflow and left ventricular outflow (or aortic) pressure.</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baseline="30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inflow position avoids the problem of catheter entrapment </a:t>
            </a:r>
            <a:endParaRPr lang="en-US" sz="30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Requires trans </a:t>
            </a:r>
            <a:r>
              <a:rPr lang="en-US" sz="3000" dirty="0" err="1" smtClean="0">
                <a:ea typeface="AR PL SungtiL GB" charset="0"/>
                <a:cs typeface="AR PL SungtiL GB" charset="0"/>
              </a:rPr>
              <a:t>septal</a:t>
            </a:r>
            <a:r>
              <a:rPr lang="en-US" sz="3000" dirty="0" smtClean="0">
                <a:ea typeface="AR PL SungtiL GB" charset="0"/>
                <a:cs typeface="AR PL SungtiL GB" charset="0"/>
              </a:rPr>
              <a:t> </a:t>
            </a:r>
            <a:r>
              <a:rPr lang="en-US" sz="3000" dirty="0">
                <a:ea typeface="AR PL SungtiL GB" charset="0"/>
                <a:cs typeface="AR PL SungtiL GB" charset="0"/>
              </a:rPr>
              <a:t>approach.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srcRect/>
          <a:stretch>
            <a:fillRect/>
          </a:stretch>
        </p:blipFill>
        <p:spPr bwMode="auto">
          <a:xfrm>
            <a:off x="762000" y="0"/>
            <a:ext cx="7392988" cy="6858000"/>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GENETICS</a:t>
            </a:r>
          </a:p>
        </p:txBody>
      </p:sp>
      <p:sp>
        <p:nvSpPr>
          <p:cNvPr id="10242"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smtClean="0">
                <a:ea typeface="AR PL SungtiL GB" charset="0"/>
                <a:cs typeface="AR PL SungtiL GB" charset="0"/>
              </a:rPr>
              <a:t>Mendelian</a:t>
            </a:r>
            <a:r>
              <a:rPr lang="en-US" sz="3000" dirty="0" smtClean="0">
                <a:ea typeface="AR PL SungtiL GB" charset="0"/>
                <a:cs typeface="AR PL SungtiL GB" charset="0"/>
              </a:rPr>
              <a:t> trait</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err="1">
                <a:ea typeface="AR PL SungtiL GB" charset="0"/>
                <a:cs typeface="AR PL SungtiL GB" charset="0"/>
              </a:rPr>
              <a:t>autosomal</a:t>
            </a:r>
            <a:r>
              <a:rPr lang="en-US" sz="3000" dirty="0">
                <a:ea typeface="AR PL SungtiL GB" charset="0"/>
                <a:cs typeface="AR PL SungtiL GB" charset="0"/>
              </a:rPr>
              <a:t> dominant </a:t>
            </a:r>
            <a:r>
              <a:rPr lang="en-US" sz="3000" dirty="0" smtClean="0">
                <a:ea typeface="AR PL SungtiL GB" charset="0"/>
                <a:cs typeface="AR PL SungtiL GB" charset="0"/>
              </a:rPr>
              <a:t>inheritance</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Equal </a:t>
            </a:r>
            <a:r>
              <a:rPr lang="en-US" sz="3000" dirty="0" err="1" smtClean="0">
                <a:ea typeface="AR PL SungtiL GB" charset="0"/>
                <a:cs typeface="AR PL SungtiL GB" charset="0"/>
              </a:rPr>
              <a:t>freq.in</a:t>
            </a:r>
            <a:r>
              <a:rPr lang="en-US" sz="3000" dirty="0" smtClean="0">
                <a:ea typeface="AR PL SungtiL GB" charset="0"/>
                <a:cs typeface="AR PL SungtiL GB" charset="0"/>
              </a:rPr>
              <a:t> men &amp; women</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Women- progression to advanced heart failure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mutations </a:t>
            </a:r>
            <a:r>
              <a:rPr lang="en-US" sz="3000" dirty="0">
                <a:ea typeface="AR PL SungtiL GB" charset="0"/>
                <a:cs typeface="AR PL SungtiL GB" charset="0"/>
              </a:rPr>
              <a:t>in genes encoding protein components of the </a:t>
            </a:r>
            <a:r>
              <a:rPr lang="en-US" sz="3000" dirty="0" err="1">
                <a:ea typeface="AR PL SungtiL GB" charset="0"/>
                <a:cs typeface="AR PL SungtiL GB" charset="0"/>
              </a:rPr>
              <a:t>sarcomere</a:t>
            </a:r>
            <a:r>
              <a:rPr lang="en-US" sz="3000" dirty="0">
                <a:ea typeface="AR PL SungtiL GB" charset="0"/>
                <a:cs typeface="AR PL SungtiL GB" charset="0"/>
              </a:rPr>
              <a:t> and its constituent </a:t>
            </a:r>
            <a:r>
              <a:rPr lang="en-US" sz="3000" dirty="0" err="1">
                <a:ea typeface="AR PL SungtiL GB" charset="0"/>
                <a:cs typeface="AR PL SungtiL GB" charset="0"/>
              </a:rPr>
              <a:t>myofilament</a:t>
            </a:r>
            <a:r>
              <a:rPr lang="en-US" sz="3000" dirty="0">
                <a:ea typeface="AR PL SungtiL GB" charset="0"/>
                <a:cs typeface="AR PL SungtiL GB" charset="0"/>
              </a:rPr>
              <a:t> elements.</a:t>
            </a:r>
          </a:p>
          <a:p>
            <a:pPr marL="419100" indent="-382588" hangingPunct="1">
              <a:lnSpc>
                <a:spcPct val="100000"/>
              </a:lnSpc>
              <a:spcBef>
                <a:spcPts val="600"/>
              </a:spcBef>
              <a:buClr>
                <a:srgbClr val="DDDDDD"/>
              </a:buClr>
              <a:buSzPct val="8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44034" name="Picture 2"/>
          <p:cNvPicPr>
            <a:picLocks noChangeAspect="1" noChangeArrowheads="1"/>
          </p:cNvPicPr>
          <p:nvPr/>
        </p:nvPicPr>
        <p:blipFill>
          <a:blip r:embed="rId3"/>
          <a:srcRect/>
          <a:stretch>
            <a:fillRect/>
          </a:stretch>
        </p:blipFill>
        <p:spPr bwMode="auto">
          <a:xfrm>
            <a:off x="676275" y="2057400"/>
            <a:ext cx="7029450" cy="360997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600" b="1" dirty="0" smtClean="0">
                <a:latin typeface="Franklin Gothic Book" charset="0"/>
              </a:rPr>
              <a:t>BROCKENBROUGH  </a:t>
            </a:r>
            <a:r>
              <a:rPr lang="en-US" sz="3600" b="1" dirty="0">
                <a:latin typeface="Franklin Gothic Book" charset="0"/>
              </a:rPr>
              <a:t>PHENOMENON</a:t>
            </a:r>
          </a:p>
        </p:txBody>
      </p:sp>
      <p:sp>
        <p:nvSpPr>
          <p:cNvPr id="10" name="Content Placeholder 9"/>
          <p:cNvSpPr>
            <a:spLocks noGrp="1"/>
          </p:cNvSpPr>
          <p:nvPr>
            <p:ph sz="half" idx="1"/>
          </p:nvPr>
        </p:nvSpPr>
        <p:spPr/>
        <p:txBody>
          <a:bodyPr/>
          <a:lstStyle/>
          <a:p>
            <a:pPr marL="419100" indent="-382588">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dirty="0" smtClean="0">
                <a:ea typeface="AR PL SungtiL GB" charset="0"/>
                <a:cs typeface="AR PL SungtiL GB" charset="0"/>
              </a:rPr>
              <a:t>After a premature contraction-</a:t>
            </a:r>
          </a:p>
          <a:p>
            <a:pPr marL="420688" indent="-382588">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dirty="0" smtClean="0">
                <a:ea typeface="AR PL SungtiL GB" charset="0"/>
                <a:cs typeface="AR PL SungtiL GB" charset="0"/>
              </a:rPr>
              <a:t>    increase in the contractility of the ventricle  </a:t>
            </a:r>
          </a:p>
          <a:p>
            <a:pPr marL="420688" indent="-382588">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dirty="0" smtClean="0">
                <a:ea typeface="AR PL SungtiL GB" charset="0"/>
                <a:cs typeface="AR PL SungtiL GB" charset="0"/>
              </a:rPr>
              <a:t>    marked increase in the degree of dynamic obstruction.</a:t>
            </a:r>
          </a:p>
          <a:p>
            <a:endParaRPr lang="en-IN" dirty="0"/>
          </a:p>
        </p:txBody>
      </p:sp>
      <p:sp>
        <p:nvSpPr>
          <p:cNvPr id="45058"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876300" lvl="1" indent="-382588">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endParaRPr lang="en-US" sz="3000" dirty="0">
              <a:ea typeface="AR PL SungtiL GB" charset="0"/>
              <a:cs typeface="AR PL SungtiL GB" charset="0"/>
            </a:endParaRPr>
          </a:p>
        </p:txBody>
      </p:sp>
      <p:pic>
        <p:nvPicPr>
          <p:cNvPr id="12" name="Picture 1"/>
          <p:cNvPicPr>
            <a:picLocks noGrp="1" noChangeAspect="1" noChangeArrowheads="1"/>
          </p:cNvPicPr>
          <p:nvPr>
            <p:ph sz="half" idx="2"/>
          </p:nvPr>
        </p:nvPicPr>
        <p:blipFill>
          <a:blip r:embed="rId3"/>
          <a:srcRect/>
          <a:stretch>
            <a:fillRect/>
          </a:stretch>
        </p:blipFill>
        <p:spPr bwMode="auto">
          <a:xfrm>
            <a:off x="4912925" y="1600200"/>
            <a:ext cx="3509150" cy="4525963"/>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7200" y="274638"/>
            <a:ext cx="7467600" cy="1143000"/>
          </a:xfrm>
          <a:ln/>
        </p:spPr>
        <p:txBody>
          <a:bodyPr/>
          <a:lstStyle/>
          <a:p>
            <a:endParaRPr lang="en-IN" dirty="0"/>
          </a:p>
        </p:txBody>
      </p:sp>
      <p:sp>
        <p:nvSpPr>
          <p:cNvPr id="46082"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b="1" dirty="0">
                <a:ea typeface="AR PL SungtiL GB" charset="0"/>
                <a:cs typeface="AR PL SungtiL GB" charset="0"/>
              </a:rPr>
              <a:t> </a:t>
            </a:r>
            <a:r>
              <a:rPr lang="en-US" sz="3000" b="1" dirty="0" smtClean="0">
                <a:ea typeface="AR PL SungtiL GB" charset="0"/>
                <a:cs typeface="AR PL SungtiL GB" charset="0"/>
              </a:rPr>
              <a:t>dynamic obstruction- </a:t>
            </a:r>
            <a:r>
              <a:rPr lang="en-US" sz="3000" dirty="0">
                <a:ea typeface="AR PL SungtiL GB" charset="0"/>
                <a:cs typeface="AR PL SungtiL GB" charset="0"/>
              </a:rPr>
              <a:t>increase in gradient and a decrease in the aortic </a:t>
            </a:r>
            <a:r>
              <a:rPr lang="en-US" sz="3000" dirty="0" smtClean="0">
                <a:ea typeface="AR PL SungtiL GB" charset="0"/>
                <a:cs typeface="AR PL SungtiL GB" charset="0"/>
              </a:rPr>
              <a:t> </a:t>
            </a:r>
            <a:r>
              <a:rPr lang="en-US" sz="3000" dirty="0">
                <a:ea typeface="AR PL SungtiL GB" charset="0"/>
                <a:cs typeface="AR PL SungtiL GB" charset="0"/>
              </a:rPr>
              <a:t>pressure after the pause.</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t>
            </a:r>
            <a:r>
              <a:rPr lang="en-US" sz="3000" b="1" dirty="0">
                <a:ea typeface="AR PL SungtiL GB" charset="0"/>
                <a:cs typeface="AR PL SungtiL GB" charset="0"/>
              </a:rPr>
              <a:t>fixed obstruction </a:t>
            </a:r>
            <a:r>
              <a:rPr lang="en-US" sz="3000" dirty="0">
                <a:ea typeface="AR PL SungtiL GB" charset="0"/>
                <a:cs typeface="AR PL SungtiL GB" charset="0"/>
              </a:rPr>
              <a:t>- </a:t>
            </a:r>
            <a:r>
              <a:rPr lang="en-US" sz="3000" dirty="0" smtClean="0">
                <a:ea typeface="AR PL SungtiL GB" charset="0"/>
                <a:cs typeface="AR PL SungtiL GB" charset="0"/>
              </a:rPr>
              <a:t> </a:t>
            </a:r>
            <a:r>
              <a:rPr lang="en-US" sz="3000" dirty="0">
                <a:ea typeface="AR PL SungtiL GB" charset="0"/>
                <a:cs typeface="AR PL SungtiL GB" charset="0"/>
              </a:rPr>
              <a:t>increase in stroke volume   increase in aortic pulse pressure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000" b="1">
                <a:latin typeface="Franklin Gothic Book" charset="0"/>
              </a:rPr>
              <a:t>LEFT VENTRICULOGRAPHY</a:t>
            </a:r>
          </a:p>
        </p:txBody>
      </p:sp>
      <p:sp>
        <p:nvSpPr>
          <p:cNvPr id="48130"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small left ventricular cavity size with hypertrophied papillary muscles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t>
            </a:r>
            <a:r>
              <a:rPr lang="en-US" sz="3000" dirty="0" err="1">
                <a:ea typeface="AR PL SungtiL GB" charset="0"/>
                <a:cs typeface="AR PL SungtiL GB" charset="0"/>
              </a:rPr>
              <a:t>Hyperdynamic</a:t>
            </a:r>
            <a:r>
              <a:rPr lang="en-US" sz="3000" dirty="0">
                <a:ea typeface="AR PL SungtiL GB" charset="0"/>
                <a:cs typeface="AR PL SungtiL GB" charset="0"/>
              </a:rPr>
              <a:t> systolic function - complete obliteration of the mid and apical cavity in systole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apical  HCM - fixed obliteration of the apex by the hypertrophied muscle-  "spade-like" configuration. </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49154" name="Picture 2"/>
          <p:cNvPicPr>
            <a:picLocks noChangeAspect="1" noChangeArrowheads="1"/>
          </p:cNvPicPr>
          <p:nvPr/>
        </p:nvPicPr>
        <p:blipFill>
          <a:blip r:embed="rId3"/>
          <a:srcRect/>
          <a:stretch>
            <a:fillRect/>
          </a:stretch>
        </p:blipFill>
        <p:spPr bwMode="auto">
          <a:xfrm>
            <a:off x="762000" y="1524000"/>
            <a:ext cx="3600450" cy="3800475"/>
          </a:xfrm>
          <a:prstGeom prst="rect">
            <a:avLst/>
          </a:prstGeom>
          <a:noFill/>
          <a:ln w="9360" cap="flat">
            <a:noFill/>
            <a:miter lim="800000"/>
            <a:headEnd/>
            <a:tailEnd/>
          </a:ln>
          <a:effectLst/>
        </p:spPr>
      </p:pic>
      <p:pic>
        <p:nvPicPr>
          <p:cNvPr id="49155" name="Picture 3"/>
          <p:cNvPicPr>
            <a:picLocks noChangeAspect="1" noChangeArrowheads="1"/>
          </p:cNvPicPr>
          <p:nvPr/>
        </p:nvPicPr>
        <p:blipFill>
          <a:blip r:embed="rId4"/>
          <a:srcRect/>
          <a:stretch>
            <a:fillRect/>
          </a:stretch>
        </p:blipFill>
        <p:spPr bwMode="auto">
          <a:xfrm>
            <a:off x="4876800" y="1524000"/>
            <a:ext cx="3543300" cy="376237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STRESS TESTING</a:t>
            </a:r>
          </a:p>
        </p:txBody>
      </p:sp>
      <p:sp>
        <p:nvSpPr>
          <p:cNvPr id="51202"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a:spcBef>
                <a:spcPts val="60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Exercise is the most physiologic form of provocation to  detect latent LVOT obstruction.</a:t>
            </a:r>
          </a:p>
          <a:p>
            <a:pPr marL="420688" indent="-382588" hangingPunct="1">
              <a:lnSpc>
                <a:spcPct val="100000"/>
              </a:lnSpc>
              <a:spcBef>
                <a:spcPts val="60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Important adverse prognostic </a:t>
            </a:r>
            <a:r>
              <a:rPr lang="en-US" sz="3000" dirty="0" smtClean="0">
                <a:ea typeface="AR PL SungtiL GB" charset="0"/>
                <a:cs typeface="AR PL SungtiL GB" charset="0"/>
              </a:rPr>
              <a:t>factors</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-decrease </a:t>
            </a:r>
            <a:r>
              <a:rPr lang="en-US" sz="3000" dirty="0">
                <a:ea typeface="AR PL SungtiL GB" charset="0"/>
                <a:cs typeface="AR PL SungtiL GB" charset="0"/>
              </a:rPr>
              <a:t>in blood pressure </a:t>
            </a:r>
            <a:endParaRPr lang="en-US" sz="3000" dirty="0" smtClean="0">
              <a:ea typeface="AR PL SungtiL GB" charset="0"/>
              <a:cs typeface="AR PL SungtiL GB" charset="0"/>
            </a:endParaRP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  </a:t>
            </a:r>
            <a:r>
              <a:rPr lang="en-US" sz="3000" dirty="0">
                <a:ea typeface="AR PL SungtiL GB" charset="0"/>
                <a:cs typeface="AR PL SungtiL GB" charset="0"/>
              </a:rPr>
              <a:t>appearance of ventricular arrhythmias.</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baseline="30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800" u="sng" dirty="0" smtClean="0">
                <a:latin typeface="Franklin Gothic Book" charset="0"/>
              </a:rPr>
              <a:t>CMRI</a:t>
            </a:r>
            <a:endParaRPr lang="en-US" sz="4800" u="sng" dirty="0">
              <a:latin typeface="Franklin Gothic Book" charset="0"/>
            </a:endParaRPr>
          </a:p>
        </p:txBody>
      </p:sp>
      <p:sp>
        <p:nvSpPr>
          <p:cNvPr id="5222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5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More accurate than echo</a:t>
            </a:r>
          </a:p>
          <a:p>
            <a:pPr marL="420688" indent="-382588" hangingPunct="1">
              <a:lnSpc>
                <a:spcPct val="100000"/>
              </a:lnSpc>
              <a:spcBef>
                <a:spcPts val="65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Can detect  6% more hypertrophy </a:t>
            </a:r>
          </a:p>
          <a:p>
            <a:pPr marL="420688" indent="-382588" hangingPunct="1">
              <a:lnSpc>
                <a:spcPct val="100000"/>
              </a:lnSpc>
              <a:spcBef>
                <a:spcPts val="65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Accurate measurement of thickness</a:t>
            </a:r>
          </a:p>
          <a:p>
            <a:pPr marL="420688" indent="-382588" hangingPunct="1">
              <a:lnSpc>
                <a:spcPct val="100000"/>
              </a:lnSpc>
              <a:spcBef>
                <a:spcPts val="650"/>
              </a:spcBef>
              <a:buFont typeface="Arial" pitchFamily="34" charset="0"/>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Should be done in </a:t>
            </a:r>
          </a:p>
          <a:p>
            <a:pPr marL="420688" indent="-382588" hangingPunct="1">
              <a:lnSpc>
                <a:spcPct val="100000"/>
              </a:lnSpc>
              <a:spcBef>
                <a:spcPts val="65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	Poor echo window</a:t>
            </a:r>
          </a:p>
          <a:p>
            <a:pPr marL="420688" indent="-382588" hangingPunct="1">
              <a:lnSpc>
                <a:spcPct val="100000"/>
              </a:lnSpc>
              <a:spcBef>
                <a:spcPts val="65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	Discrepancy between Clinical findings / ECG / Echo</a:t>
            </a:r>
          </a:p>
          <a:p>
            <a:pPr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457200" y="228600"/>
            <a:ext cx="7467600" cy="884238"/>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800" u="sng">
                <a:latin typeface="Franklin Gothic Book" charset="0"/>
              </a:rPr>
              <a:t>CMR  - Poor Prognostic factors</a:t>
            </a:r>
          </a:p>
        </p:txBody>
      </p:sp>
      <p:sp>
        <p:nvSpPr>
          <p:cNvPr id="54274" name="Text Box 2"/>
          <p:cNvSpPr txBox="1">
            <a:spLocks noChangeArrowheads="1"/>
          </p:cNvSpPr>
          <p:nvPr/>
        </p:nvSpPr>
        <p:spPr bwMode="auto">
          <a:xfrm>
            <a:off x="457200" y="1295400"/>
            <a:ext cx="8305800" cy="50292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Markedly elevated LV mass index (men &gt; </a:t>
            </a:r>
          </a:p>
          <a:p>
            <a:pPr marL="420688" indent="-382588" hangingPunct="1">
              <a:lnSpc>
                <a:spcPct val="100000"/>
              </a:lnSpc>
              <a:spcBef>
                <a:spcPts val="563"/>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91 g/m</a:t>
            </a:r>
            <a:r>
              <a:rPr lang="en-US" sz="2800" baseline="30000" dirty="0">
                <a:ea typeface="AR PL SungtiL GB" charset="0"/>
                <a:cs typeface="AR PL SungtiL GB" charset="0"/>
              </a:rPr>
              <a:t>2,</a:t>
            </a:r>
            <a:r>
              <a:rPr lang="en-US" sz="2800" dirty="0">
                <a:ea typeface="AR PL SungtiL GB" charset="0"/>
                <a:cs typeface="AR PL SungtiL GB" charset="0"/>
              </a:rPr>
              <a:t> women &gt; 69 g/m</a:t>
            </a:r>
            <a:r>
              <a:rPr lang="en-US" sz="2800" baseline="30000" dirty="0">
                <a:ea typeface="AR PL SungtiL GB" charset="0"/>
                <a:cs typeface="AR PL SungtiL GB" charset="0"/>
              </a:rPr>
              <a:t>2</a:t>
            </a:r>
            <a:r>
              <a:rPr lang="en-US" sz="2800" dirty="0">
                <a:ea typeface="AR PL SungtiL GB" charset="0"/>
                <a:cs typeface="AR PL SungtiL GB" charset="0"/>
              </a:rPr>
              <a:t>) - sensitive(100%)</a:t>
            </a:r>
          </a:p>
          <a:p>
            <a:pPr marL="419100" indent="-382588" hangingPunct="1">
              <a:lnSpc>
                <a:spcPct val="100000"/>
              </a:lnSpc>
              <a:spcBef>
                <a:spcPts val="563"/>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2800" dirty="0">
              <a:ea typeface="AR PL SungtiL GB" charset="0"/>
              <a:cs typeface="AR PL SungtiL GB" charset="0"/>
            </a:endParaRP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Maximal wall thickness of more than 30 mm  specific (91%) for cardiac deaths</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1219200"/>
            <a:ext cx="7467600" cy="4906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4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2400" dirty="0">
              <a:solidFill>
                <a:srgbClr val="FFFFFF"/>
              </a:solidFill>
              <a:ea typeface="AR PL SungtiL GB" charset="0"/>
              <a:cs typeface="AR PL SungtiL GB" charset="0"/>
            </a:endParaRP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AR PL SungtiL GB" charset="0"/>
                <a:cs typeface="AR PL SungtiL GB" charset="0"/>
              </a:rPr>
              <a:t>Right ventricular (RV) hypertrophy</a:t>
            </a:r>
          </a:p>
          <a:p>
            <a:pPr marL="420688" indent="-382588" hangingPunct="1">
              <a:lnSpc>
                <a:spcPct val="100000"/>
              </a:lnSpc>
              <a:spcBef>
                <a:spcPts val="563"/>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AR PL SungtiL GB" charset="0"/>
                <a:cs typeface="AR PL SungtiL GB" charset="0"/>
              </a:rPr>
              <a:t> </a:t>
            </a: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AR PL SungtiL GB" charset="0"/>
                <a:cs typeface="AR PL SungtiL GB" charset="0"/>
              </a:rPr>
              <a:t>Myocardial edema by T2-weighted imaging</a:t>
            </a:r>
          </a:p>
          <a:p>
            <a:pPr marL="419100" indent="-382588" hangingPunct="1">
              <a:lnSpc>
                <a:spcPct val="100000"/>
              </a:lnSpc>
              <a:spcBef>
                <a:spcPts val="563"/>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2800" dirty="0">
              <a:ea typeface="AR PL SungtiL GB" charset="0"/>
              <a:cs typeface="AR PL SungtiL GB" charset="0"/>
            </a:endParaRP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AR PL SungtiL GB" charset="0"/>
                <a:cs typeface="AR PL SungtiL GB" charset="0"/>
              </a:rPr>
              <a:t>LGE has been associated with</a:t>
            </a:r>
          </a:p>
          <a:p>
            <a:pPr marL="722313" lvl="1" indent="-273050" hangingPunct="1">
              <a:lnSpc>
                <a:spcPct val="100000"/>
              </a:lnSpc>
              <a:spcBef>
                <a:spcPts val="563"/>
              </a:spcBef>
              <a:buClr>
                <a:srgbClr val="DDDDDD"/>
              </a:buClr>
              <a:buSzPct val="9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AR PL SungtiL GB" charset="0"/>
                <a:cs typeface="AR PL SungtiL GB" charset="0"/>
              </a:rPr>
              <a:t>Ventricular arrhythmias</a:t>
            </a:r>
            <a:r>
              <a:rPr lang="en-US" sz="2800" baseline="30000" dirty="0">
                <a:ea typeface="AR PL SungtiL GB" charset="0"/>
                <a:cs typeface="AR PL SungtiL GB" charset="0"/>
              </a:rPr>
              <a:t> </a:t>
            </a:r>
          </a:p>
          <a:p>
            <a:pPr marL="722313" lvl="1" indent="-273050" hangingPunct="1">
              <a:lnSpc>
                <a:spcPct val="100000"/>
              </a:lnSpc>
              <a:spcBef>
                <a:spcPts val="563"/>
              </a:spcBef>
              <a:buClr>
                <a:srgbClr val="DDDDDD"/>
              </a:buClr>
              <a:buSzPct val="9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AR PL SungtiL GB" charset="0"/>
                <a:cs typeface="AR PL SungtiL GB" charset="0"/>
              </a:rPr>
              <a:t>Progressive ventricular dilation</a:t>
            </a:r>
          </a:p>
          <a:p>
            <a:pPr marL="419100" indent="-382588" hangingPunct="1">
              <a:lnSpc>
                <a:spcPct val="100000"/>
              </a:lnSpc>
              <a:spcBef>
                <a:spcPts val="563"/>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28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apture 7.PNG"/>
          <p:cNvPicPr>
            <a:picLocks noGrp="1" noChangeAspect="1"/>
          </p:cNvPicPr>
          <p:nvPr>
            <p:ph idx="1"/>
          </p:nvPr>
        </p:nvPicPr>
        <p:blipFill>
          <a:blip r:embed="rId2"/>
          <a:stretch>
            <a:fillRect/>
          </a:stretch>
        </p:blipFill>
        <p:spPr>
          <a:xfrm>
            <a:off x="609600" y="0"/>
            <a:ext cx="7442922" cy="665702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200">
                <a:latin typeface="Franklin Gothic Book" charset="0"/>
              </a:rPr>
              <a:t>HCM GENES AND THEIR FREQUENCIES </a:t>
            </a:r>
          </a:p>
        </p:txBody>
      </p:sp>
      <p:pic>
        <p:nvPicPr>
          <p:cNvPr id="5" name="Content Placeholder 4" descr="Capture.PNG"/>
          <p:cNvPicPr>
            <a:picLocks noGrp="1" noChangeAspect="1"/>
          </p:cNvPicPr>
          <p:nvPr>
            <p:ph idx="1"/>
          </p:nvPr>
        </p:nvPicPr>
        <p:blipFill>
          <a:blip r:embed="rId3"/>
          <a:stretch>
            <a:fillRect/>
          </a:stretch>
        </p:blipFill>
        <p:spPr>
          <a:xfrm>
            <a:off x="1524000" y="1295400"/>
            <a:ext cx="4600283" cy="5333999"/>
          </a:xfr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apture 8.PNG"/>
          <p:cNvPicPr>
            <a:picLocks noGrp="1" noChangeAspect="1"/>
          </p:cNvPicPr>
          <p:nvPr>
            <p:ph idx="1"/>
          </p:nvPr>
        </p:nvPicPr>
        <p:blipFill>
          <a:blip r:embed="rId2"/>
          <a:stretch>
            <a:fillRect/>
          </a:stretch>
        </p:blipFill>
        <p:spPr>
          <a:xfrm>
            <a:off x="-152400" y="608654"/>
            <a:ext cx="9169345" cy="6249346"/>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BURNTOUT HCM</a:t>
            </a:r>
          </a:p>
        </p:txBody>
      </p:sp>
      <p:sp>
        <p:nvSpPr>
          <p:cNvPr id="57346" name="Text Box 2"/>
          <p:cNvSpPr txBox="1">
            <a:spLocks noChangeArrowheads="1"/>
          </p:cNvSpPr>
          <p:nvPr/>
        </p:nvSpPr>
        <p:spPr bwMode="auto">
          <a:xfrm>
            <a:off x="457200" y="1600200"/>
            <a:ext cx="8229600" cy="48768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3%  manifest the end stage- systolic dysfunction (ejection fraction &lt;50%)</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Progressive heart failure</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Often associated with AF</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Patterns of LV remodeling</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Wall thinning and cavity dilation,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 </a:t>
            </a:r>
            <a:r>
              <a:rPr lang="en-US" sz="3000" dirty="0">
                <a:ea typeface="AR PL SungtiL GB" charset="0"/>
                <a:cs typeface="AR PL SungtiL GB" charset="0"/>
              </a:rPr>
              <a:t>Diffuse </a:t>
            </a:r>
            <a:r>
              <a:rPr lang="en-US" sz="3000" dirty="0" err="1">
                <a:ea typeface="AR PL SungtiL GB" charset="0"/>
                <a:cs typeface="AR PL SungtiL GB" charset="0"/>
              </a:rPr>
              <a:t>transmural</a:t>
            </a:r>
            <a:r>
              <a:rPr lang="en-US" sz="3000" dirty="0">
                <a:ea typeface="AR PL SungtiL GB" charset="0"/>
                <a:cs typeface="AR PL SungtiL GB" charset="0"/>
              </a:rPr>
              <a:t> scarring  (the consequence of small-vessel mediated myocardial ischemia)</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Progression to refractory heart failure or sudden death </a:t>
            </a:r>
            <a:r>
              <a:rPr lang="en-US" sz="3000" dirty="0" smtClean="0">
                <a:ea typeface="AR PL SungtiL GB" charset="0"/>
                <a:cs typeface="AR PL SungtiL GB" charset="0"/>
              </a:rPr>
              <a:t>(</a:t>
            </a:r>
            <a:r>
              <a:rPr lang="en-US" sz="3000" dirty="0">
                <a:ea typeface="AR PL SungtiL GB" charset="0"/>
                <a:cs typeface="AR PL SungtiL GB" charset="0"/>
              </a:rPr>
              <a:t>10%/year).</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The most reliable risk marker for evolution to the end stage is a family history of the end stage</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echocadiography</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 a systematic echocardiography approach is necessary..</a:t>
            </a:r>
          </a:p>
          <a:p>
            <a:r>
              <a:rPr lang="en-IN" dirty="0" smtClean="0"/>
              <a:t>Confirming LV hypertrophy </a:t>
            </a:r>
          </a:p>
          <a:p>
            <a:r>
              <a:rPr lang="en-IN" dirty="0" smtClean="0"/>
              <a:t>Assessment of LVOT obstruction</a:t>
            </a:r>
          </a:p>
          <a:p>
            <a:r>
              <a:rPr lang="en-IN" dirty="0" smtClean="0"/>
              <a:t>Systolic anterior motion - SAM, </a:t>
            </a:r>
          </a:p>
          <a:p>
            <a:r>
              <a:rPr lang="en-IN" dirty="0" smtClean="0"/>
              <a:t>Assessment of systolic and diastolic LV function and left </a:t>
            </a:r>
            <a:r>
              <a:rPr lang="en-IN" dirty="0" err="1" smtClean="0"/>
              <a:t>atrial</a:t>
            </a:r>
            <a:r>
              <a:rPr lang="en-IN" dirty="0" smtClean="0"/>
              <a:t> size</a:t>
            </a:r>
          </a:p>
          <a:p>
            <a:pPr>
              <a:buNone/>
            </a:pPr>
            <a:r>
              <a:rPr lang="en-IN" dirty="0" smtClean="0"/>
              <a:t/>
            </a:r>
            <a:br>
              <a:rPr lang="en-IN" dirty="0" smtClean="0"/>
            </a:b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Confirming the presence/absence of left </a:t>
            </a:r>
            <a:r>
              <a:rPr lang="en-IN" dirty="0" err="1" smtClean="0"/>
              <a:t>ventricularhypertrophy</a:t>
            </a:r>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Unexplained maximal wall thickness &gt;15 mm in any myocardial segment, or </a:t>
            </a:r>
          </a:p>
          <a:p>
            <a:r>
              <a:rPr lang="en-IN" dirty="0" err="1" smtClean="0"/>
              <a:t>Septal</a:t>
            </a:r>
            <a:r>
              <a:rPr lang="en-IN" dirty="0" smtClean="0"/>
              <a:t>/posterior wall thickness ratio &gt;1.3 in </a:t>
            </a:r>
            <a:r>
              <a:rPr lang="en-IN" dirty="0" err="1" smtClean="0"/>
              <a:t>normotensive</a:t>
            </a:r>
            <a:r>
              <a:rPr lang="en-IN" dirty="0" smtClean="0"/>
              <a:t> patients, or</a:t>
            </a:r>
          </a:p>
          <a:p>
            <a:r>
              <a:rPr lang="en-IN" dirty="0" err="1" smtClean="0"/>
              <a:t>Septal</a:t>
            </a:r>
            <a:r>
              <a:rPr lang="en-IN" dirty="0" smtClean="0"/>
              <a:t>/posterior wall thickness ratio &gt;1.5 in hypertensive patients. </a:t>
            </a:r>
          </a:p>
          <a:p>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Capture 1.PNG"/>
          <p:cNvPicPr>
            <a:picLocks noGrp="1" noChangeAspect="1"/>
          </p:cNvPicPr>
          <p:nvPr>
            <p:ph idx="1"/>
          </p:nvPr>
        </p:nvPicPr>
        <p:blipFill>
          <a:blip r:embed="rId3"/>
          <a:stretch>
            <a:fillRect/>
          </a:stretch>
        </p:blipFill>
        <p:spPr>
          <a:xfrm>
            <a:off x="392244" y="609600"/>
            <a:ext cx="7967438" cy="6049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wrap="none" lIns="82945" tIns="41473" rIns="82945" bIns="41473" anchor="ctr"/>
          <a:lstStyle/>
          <a:p>
            <a:endParaRPr lang="en-IN"/>
          </a:p>
        </p:txBody>
      </p:sp>
      <p:pic>
        <p:nvPicPr>
          <p:cNvPr id="3074" name="Picture 2"/>
          <p:cNvPicPr>
            <a:picLocks noChangeAspect="1" noChangeArrowheads="1"/>
          </p:cNvPicPr>
          <p:nvPr/>
        </p:nvPicPr>
        <p:blipFill>
          <a:blip r:embed="rId3"/>
          <a:srcRect/>
          <a:stretch>
            <a:fillRect/>
          </a:stretch>
        </p:blipFill>
        <p:spPr bwMode="auto">
          <a:xfrm>
            <a:off x="6981121" y="5992470"/>
            <a:ext cx="1726560" cy="643747"/>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09600" y="0"/>
            <a:ext cx="5120161" cy="6553200"/>
          </a:xfrm>
          <a:prstGeom prst="rect">
            <a:avLst/>
          </a:prstGeom>
          <a:noFill/>
          <a:ln w="9525">
            <a:noFill/>
            <a:round/>
            <a:headEnd/>
            <a:tailEnd/>
          </a:ln>
          <a:effectLst/>
        </p:spPr>
      </p:pic>
      <p:sp>
        <p:nvSpPr>
          <p:cNvPr id="3076" name="Text Box 4"/>
          <p:cNvSpPr txBox="1">
            <a:spLocks noChangeArrowheads="1"/>
          </p:cNvSpPr>
          <p:nvPr/>
        </p:nvSpPr>
        <p:spPr bwMode="auto">
          <a:xfrm>
            <a:off x="341712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smtClean="0">
                <a:solidFill>
                  <a:srgbClr val="000000"/>
                </a:solidFill>
                <a:latin typeface="Arial" charset="0"/>
                <a:ea typeface="msgothic" charset="0"/>
                <a:cs typeface="msgothic" charset="0"/>
              </a:rPr>
              <a:t>I                           </a:t>
            </a:r>
            <a:r>
              <a:rPr lang="en-GB" sz="1100" b="1" dirty="0" err="1" smtClean="0">
                <a:solidFill>
                  <a:srgbClr val="000000"/>
                </a:solidFill>
                <a:latin typeface="Arial" charset="0"/>
                <a:ea typeface="msgothic" charset="0"/>
                <a:cs typeface="msgothic" charset="0"/>
              </a:rPr>
              <a:t>mran</a:t>
            </a:r>
            <a:r>
              <a:rPr lang="en-GB" sz="1100" b="1" dirty="0" smtClean="0">
                <a:solidFill>
                  <a:srgbClr val="000000"/>
                </a:solidFill>
                <a:latin typeface="Arial" charset="0"/>
                <a:ea typeface="msgothic" charset="0"/>
                <a:cs typeface="msgothic" charset="0"/>
              </a:rPr>
              <a:t> </a:t>
            </a:r>
            <a:r>
              <a:rPr lang="en-GB" sz="1100" b="1" dirty="0">
                <a:solidFill>
                  <a:srgbClr val="000000"/>
                </a:solidFill>
                <a:latin typeface="Arial" charset="0"/>
                <a:ea typeface="msgothic" charset="0"/>
                <a:cs typeface="msgothic" charset="0"/>
              </a:rPr>
              <a:t>S. </a:t>
            </a:r>
            <a:r>
              <a:rPr lang="en-GB" sz="1100" b="1" dirty="0" err="1">
                <a:solidFill>
                  <a:srgbClr val="000000"/>
                </a:solidFill>
                <a:latin typeface="Arial" charset="0"/>
                <a:ea typeface="msgothic" charset="0"/>
                <a:cs typeface="msgothic" charset="0"/>
              </a:rPr>
              <a:t>Syed</a:t>
            </a:r>
            <a:r>
              <a:rPr lang="en-GB" sz="1100" b="1" dirty="0">
                <a:solidFill>
                  <a:srgbClr val="000000"/>
                </a:solidFill>
                <a:latin typeface="Arial" charset="0"/>
                <a:ea typeface="msgothic" charset="0"/>
                <a:cs typeface="msgothic" charset="0"/>
              </a:rPr>
              <a:t> et al. JIMG 2008;1:377-379</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American College of Cardiology Foundation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wrap="none" lIns="82945" tIns="41473" rIns="82945" bIns="41473" anchor="ctr"/>
          <a:lstStyle/>
          <a:p>
            <a:endParaRPr lang="en-IN"/>
          </a:p>
        </p:txBody>
      </p:sp>
      <p:pic>
        <p:nvPicPr>
          <p:cNvPr id="4098" name="Picture 2"/>
          <p:cNvPicPr>
            <a:picLocks noChangeAspect="1" noChangeArrowheads="1"/>
          </p:cNvPicPr>
          <p:nvPr/>
        </p:nvPicPr>
        <p:blipFill>
          <a:blip r:embed="rId3"/>
          <a:srcRect/>
          <a:stretch>
            <a:fillRect/>
          </a:stretch>
        </p:blipFill>
        <p:spPr bwMode="auto">
          <a:xfrm>
            <a:off x="6981121" y="5992470"/>
            <a:ext cx="1726560" cy="643747"/>
          </a:xfrm>
          <a:prstGeom prst="rect">
            <a:avLst/>
          </a:prstGeom>
          <a:noFill/>
          <a:ln w="9525">
            <a:noFill/>
            <a:round/>
            <a:headEnd/>
            <a:tailEnd/>
          </a:ln>
          <a:effectLst/>
        </p:spPr>
      </p:pic>
      <p:pic>
        <p:nvPicPr>
          <p:cNvPr id="4099" name="Picture 3"/>
          <p:cNvPicPr>
            <a:picLocks noChangeAspect="1" noChangeArrowheads="1"/>
          </p:cNvPicPr>
          <p:nvPr/>
        </p:nvPicPr>
        <p:blipFill>
          <a:blip r:embed="rId4"/>
          <a:srcRect/>
          <a:stretch>
            <a:fillRect/>
          </a:stretch>
        </p:blipFill>
        <p:spPr bwMode="auto">
          <a:xfrm>
            <a:off x="381000" y="0"/>
            <a:ext cx="4645200" cy="6324600"/>
          </a:xfrm>
          <a:prstGeom prst="rect">
            <a:avLst/>
          </a:prstGeom>
          <a:noFill/>
          <a:ln w="9525">
            <a:noFill/>
            <a:round/>
            <a:headEnd/>
            <a:tailEnd/>
          </a:ln>
          <a:effectLst/>
        </p:spPr>
      </p:pic>
      <p:sp>
        <p:nvSpPr>
          <p:cNvPr id="4100" name="Text Box 4"/>
          <p:cNvSpPr txBox="1">
            <a:spLocks noChangeArrowheads="1"/>
          </p:cNvSpPr>
          <p:nvPr/>
        </p:nvSpPr>
        <p:spPr bwMode="auto">
          <a:xfrm>
            <a:off x="3733800" y="6400800"/>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smtClean="0">
                <a:solidFill>
                  <a:srgbClr val="000000"/>
                </a:solidFill>
                <a:latin typeface="Arial" charset="0"/>
                <a:ea typeface="msgothic" charset="0"/>
                <a:cs typeface="msgothic" charset="0"/>
              </a:rPr>
              <a:t>I     </a:t>
            </a:r>
            <a:r>
              <a:rPr lang="en-GB" sz="1100" b="1" dirty="0" err="1" smtClean="0">
                <a:solidFill>
                  <a:srgbClr val="000000"/>
                </a:solidFill>
                <a:latin typeface="Arial" charset="0"/>
                <a:ea typeface="msgothic" charset="0"/>
                <a:cs typeface="msgothic" charset="0"/>
              </a:rPr>
              <a:t>mran</a:t>
            </a:r>
            <a:r>
              <a:rPr lang="en-GB" sz="1100" b="1" dirty="0" smtClean="0">
                <a:solidFill>
                  <a:srgbClr val="000000"/>
                </a:solidFill>
                <a:latin typeface="Arial" charset="0"/>
                <a:ea typeface="msgothic" charset="0"/>
                <a:cs typeface="msgothic" charset="0"/>
              </a:rPr>
              <a:t> </a:t>
            </a:r>
            <a:r>
              <a:rPr lang="en-GB" sz="1100" b="1" dirty="0">
                <a:solidFill>
                  <a:srgbClr val="000000"/>
                </a:solidFill>
                <a:latin typeface="Arial" charset="0"/>
                <a:ea typeface="msgothic" charset="0"/>
                <a:cs typeface="msgothic" charset="0"/>
              </a:rPr>
              <a:t>S. </a:t>
            </a:r>
            <a:r>
              <a:rPr lang="en-GB" sz="1100" b="1" dirty="0" err="1">
                <a:solidFill>
                  <a:srgbClr val="000000"/>
                </a:solidFill>
                <a:latin typeface="Arial" charset="0"/>
                <a:ea typeface="msgothic" charset="0"/>
                <a:cs typeface="msgothic" charset="0"/>
              </a:rPr>
              <a:t>Syed</a:t>
            </a:r>
            <a:r>
              <a:rPr lang="en-GB" sz="1100" b="1" dirty="0">
                <a:solidFill>
                  <a:srgbClr val="000000"/>
                </a:solidFill>
                <a:latin typeface="Arial" charset="0"/>
                <a:ea typeface="msgothic" charset="0"/>
                <a:cs typeface="msgothic" charset="0"/>
              </a:rPr>
              <a:t> et al. JIMG 2008;1:377-379</a:t>
            </a:r>
          </a:p>
        </p:txBody>
      </p:sp>
      <p:sp>
        <p:nvSpPr>
          <p:cNvPr id="4101"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American College of Cardiology Foundation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b="1" dirty="0" smtClean="0"/>
              <a:t>Systolic Anterior Motion (SAM)</a:t>
            </a:r>
            <a:br>
              <a:rPr lang="en-IN" b="1" dirty="0" smtClean="0"/>
            </a:br>
            <a:endParaRPr lang="en-IN" dirty="0"/>
          </a:p>
        </p:txBody>
      </p:sp>
      <p:sp>
        <p:nvSpPr>
          <p:cNvPr id="3" name="Content Placeholder 2"/>
          <p:cNvSpPr>
            <a:spLocks noGrp="1"/>
          </p:cNvSpPr>
          <p:nvPr>
            <p:ph idx="1"/>
          </p:nvPr>
        </p:nvSpPr>
        <p:spPr/>
        <p:txBody>
          <a:bodyPr>
            <a:normAutofit fontScale="92500" lnSpcReduction="10000"/>
          </a:bodyPr>
          <a:lstStyle/>
          <a:p>
            <a:endParaRPr lang="en-IN" dirty="0" smtClean="0"/>
          </a:p>
          <a:p>
            <a:r>
              <a:rPr lang="en-IN" dirty="0" smtClean="0"/>
              <a:t>•Drag effect &gt;&gt;&gt; </a:t>
            </a:r>
            <a:r>
              <a:rPr lang="en-IN" dirty="0" err="1" smtClean="0"/>
              <a:t>Venturi</a:t>
            </a:r>
            <a:r>
              <a:rPr lang="en-IN" dirty="0" smtClean="0"/>
              <a:t> effect</a:t>
            </a:r>
          </a:p>
          <a:p>
            <a:r>
              <a:rPr lang="en-IN" dirty="0" smtClean="0"/>
              <a:t>•</a:t>
            </a:r>
            <a:r>
              <a:rPr lang="en-IN" b="1" dirty="0" smtClean="0"/>
              <a:t>Anterior displacement of mitral valve and support apparatus; small LV cavity</a:t>
            </a:r>
          </a:p>
          <a:p>
            <a:r>
              <a:rPr lang="en-IN" dirty="0" smtClean="0"/>
              <a:t>•</a:t>
            </a:r>
            <a:r>
              <a:rPr lang="en-IN" dirty="0" err="1" smtClean="0"/>
              <a:t>Septal</a:t>
            </a:r>
            <a:r>
              <a:rPr lang="en-IN" dirty="0" smtClean="0"/>
              <a:t> encroachment into LVOT</a:t>
            </a:r>
          </a:p>
          <a:p>
            <a:r>
              <a:rPr lang="en-IN" dirty="0" smtClean="0"/>
              <a:t>•Mitral valve characteristics</a:t>
            </a:r>
          </a:p>
          <a:p>
            <a:r>
              <a:rPr lang="en-IN" dirty="0" smtClean="0"/>
              <a:t>•Anterior displacement of papillary muscles </a:t>
            </a:r>
          </a:p>
          <a:p>
            <a:r>
              <a:rPr lang="en-IN" dirty="0" smtClean="0"/>
              <a:t>•Unusual </a:t>
            </a:r>
            <a:r>
              <a:rPr lang="en-IN" dirty="0" err="1" smtClean="0"/>
              <a:t>chordal</a:t>
            </a:r>
            <a:r>
              <a:rPr lang="en-IN" dirty="0" smtClean="0"/>
              <a:t> attachments</a:t>
            </a:r>
          </a:p>
          <a:p>
            <a:r>
              <a:rPr lang="en-IN" dirty="0" smtClean="0"/>
              <a:t>•Elongated anterior leaflet</a:t>
            </a:r>
          </a:p>
          <a:p>
            <a:endParaRPr lang="en-IN" dirty="0" smtClean="0"/>
          </a:p>
          <a:p>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apture 2.PNG"/>
          <p:cNvPicPr>
            <a:picLocks noGrp="1" noChangeAspect="1"/>
          </p:cNvPicPr>
          <p:nvPr>
            <p:ph idx="1"/>
          </p:nvPr>
        </p:nvPicPr>
        <p:blipFill>
          <a:blip r:embed="rId2"/>
          <a:stretch>
            <a:fillRect/>
          </a:stretch>
        </p:blipFill>
        <p:spPr>
          <a:xfrm>
            <a:off x="1129758" y="1295400"/>
            <a:ext cx="6723504" cy="510539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2050" name="Picture 2" descr="C:\Users\Toshiba\Downloads\IMG_20180818_162514 (1).jpg"/>
          <p:cNvPicPr>
            <a:picLocks noGrp="1" noChangeAspect="1" noChangeArrowheads="1"/>
          </p:cNvPicPr>
          <p:nvPr>
            <p:ph sz="half" idx="1"/>
          </p:nvPr>
        </p:nvPicPr>
        <p:blipFill>
          <a:blip r:embed="rId2" cstate="print"/>
          <a:stretch>
            <a:fillRect/>
          </a:stretch>
        </p:blipFill>
        <p:spPr bwMode="auto">
          <a:xfrm>
            <a:off x="779264" y="1600200"/>
            <a:ext cx="3394472" cy="4525963"/>
          </a:xfrm>
          <a:prstGeom prst="rect">
            <a:avLst/>
          </a:prstGeom>
          <a:noFill/>
        </p:spPr>
      </p:pic>
      <p:sp>
        <p:nvSpPr>
          <p:cNvPr id="6" name="Content Placeholder 5"/>
          <p:cNvSpPr>
            <a:spLocks noGrp="1"/>
          </p:cNvSpPr>
          <p:nvPr>
            <p:ph sz="half" idx="2"/>
          </p:nvPr>
        </p:nvSpPr>
        <p:spPr/>
        <p:txBody>
          <a:bodyPr/>
          <a:lstStyle/>
          <a:p>
            <a:r>
              <a:rPr lang="en-US" dirty="0" smtClean="0"/>
              <a:t>More severe in gene </a:t>
            </a:r>
            <a:r>
              <a:rPr lang="en-US" dirty="0" err="1" smtClean="0"/>
              <a:t>positive,thick</a:t>
            </a:r>
            <a:r>
              <a:rPr lang="en-US" dirty="0" smtClean="0"/>
              <a:t> filament mutations</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apture 3.PNG"/>
          <p:cNvPicPr>
            <a:picLocks noGrp="1" noChangeAspect="1"/>
          </p:cNvPicPr>
          <p:nvPr>
            <p:ph idx="1"/>
          </p:nvPr>
        </p:nvPicPr>
        <p:blipFill>
          <a:blip r:embed="rId2"/>
          <a:stretch>
            <a:fillRect/>
          </a:stretch>
        </p:blipFill>
        <p:spPr>
          <a:xfrm>
            <a:off x="762000" y="980650"/>
            <a:ext cx="7391400" cy="5592111"/>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j-vol13n20-figure2.jpg"/>
          <p:cNvPicPr>
            <a:picLocks noGrp="1" noChangeAspect="1"/>
          </p:cNvPicPr>
          <p:nvPr>
            <p:ph idx="1"/>
          </p:nvPr>
        </p:nvPicPr>
        <p:blipFill>
          <a:blip r:embed="rId2"/>
          <a:stretch>
            <a:fillRect/>
          </a:stretch>
        </p:blipFill>
        <p:spPr>
          <a:xfrm>
            <a:off x="381000" y="579379"/>
            <a:ext cx="8305800" cy="6507899"/>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8915400" cy="1143000"/>
          </a:xfrm>
        </p:spPr>
        <p:txBody>
          <a:bodyPr>
            <a:noAutofit/>
          </a:bodyPr>
          <a:lstStyle/>
          <a:p>
            <a:pPr algn="l"/>
            <a:r>
              <a:rPr lang="en-IN" sz="2400" dirty="0" smtClean="0"/>
              <a:t>Y-interval from the beginning of SAM to the SAM-</a:t>
            </a:r>
            <a:r>
              <a:rPr lang="en-IN" sz="2400" dirty="0" err="1" smtClean="0"/>
              <a:t>septalcontact</a:t>
            </a:r>
            <a:r>
              <a:rPr lang="en-IN" sz="2400" dirty="0" smtClean="0"/>
              <a:t>  </a:t>
            </a:r>
            <a:br>
              <a:rPr lang="en-IN" sz="2400" dirty="0" smtClean="0"/>
            </a:br>
            <a:r>
              <a:rPr lang="en-IN" sz="2400" dirty="0" smtClean="0"/>
              <a:t>X-duration of SAM-</a:t>
            </a:r>
            <a:r>
              <a:rPr lang="en-IN" sz="2400" dirty="0" err="1" smtClean="0"/>
              <a:t>septal</a:t>
            </a:r>
            <a:r>
              <a:rPr lang="en-IN" sz="2400" dirty="0" smtClean="0"/>
              <a:t> contact</a:t>
            </a:r>
            <a:br>
              <a:rPr lang="en-IN" sz="2400" dirty="0" smtClean="0"/>
            </a:br>
            <a:r>
              <a:rPr lang="en-IN" sz="2400" dirty="0" smtClean="0"/>
              <a:t> gradient is (x/y)*25 +25 mmHg </a:t>
            </a:r>
            <a:br>
              <a:rPr lang="en-IN" sz="2400" dirty="0" smtClean="0"/>
            </a:br>
            <a:endParaRPr lang="en-IN" sz="2400" dirty="0"/>
          </a:p>
        </p:txBody>
      </p:sp>
      <p:pic>
        <p:nvPicPr>
          <p:cNvPr id="1026" name="Picture 2"/>
          <p:cNvPicPr>
            <a:picLocks noGrp="1" noChangeAspect="1" noChangeArrowheads="1"/>
          </p:cNvPicPr>
          <p:nvPr>
            <p:ph idx="1"/>
          </p:nvPr>
        </p:nvPicPr>
        <p:blipFill>
          <a:blip r:embed="rId3"/>
          <a:srcRect/>
          <a:stretch>
            <a:fillRect/>
          </a:stretch>
        </p:blipFill>
        <p:spPr bwMode="auto">
          <a:xfrm>
            <a:off x="990600" y="533400"/>
            <a:ext cx="6664213" cy="4525963"/>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62466" name="Picture 2"/>
          <p:cNvPicPr>
            <a:picLocks noChangeAspect="1" noChangeArrowheads="1"/>
          </p:cNvPicPr>
          <p:nvPr/>
        </p:nvPicPr>
        <p:blipFill>
          <a:blip r:embed="rId3"/>
          <a:srcRect/>
          <a:stretch>
            <a:fillRect/>
          </a:stretch>
        </p:blipFill>
        <p:spPr bwMode="auto">
          <a:xfrm>
            <a:off x="533400" y="1219200"/>
            <a:ext cx="8197850" cy="536257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Mitral regurgitation</a:t>
            </a:r>
            <a:br>
              <a:rPr lang="en-IN" dirty="0" smtClean="0"/>
            </a:br>
            <a:endParaRPr lang="en-IN" dirty="0"/>
          </a:p>
        </p:txBody>
      </p:sp>
      <p:sp>
        <p:nvSpPr>
          <p:cNvPr id="3" name="Content Placeholder 2"/>
          <p:cNvSpPr>
            <a:spLocks noGrp="1"/>
          </p:cNvSpPr>
          <p:nvPr>
            <p:ph idx="1"/>
          </p:nvPr>
        </p:nvSpPr>
        <p:spPr/>
        <p:txBody>
          <a:bodyPr>
            <a:normAutofit fontScale="92500"/>
          </a:bodyPr>
          <a:lstStyle/>
          <a:p>
            <a:r>
              <a:rPr lang="en-IN" dirty="0" smtClean="0"/>
              <a:t>failure of normal leaflet </a:t>
            </a:r>
            <a:r>
              <a:rPr lang="en-IN" dirty="0" err="1" smtClean="0"/>
              <a:t>coaptation</a:t>
            </a:r>
            <a:r>
              <a:rPr lang="en-IN" dirty="0" smtClean="0"/>
              <a:t> - mitral regurgitation</a:t>
            </a:r>
          </a:p>
          <a:p>
            <a:r>
              <a:rPr lang="en-IN" dirty="0" smtClean="0"/>
              <a:t>typically mid-to-late systolic and </a:t>
            </a:r>
            <a:r>
              <a:rPr lang="en-IN" dirty="0" err="1" smtClean="0"/>
              <a:t>inferolaterally</a:t>
            </a:r>
            <a:r>
              <a:rPr lang="en-IN" dirty="0" smtClean="0"/>
              <a:t> oriented. </a:t>
            </a:r>
          </a:p>
          <a:p>
            <a:r>
              <a:rPr lang="en-IN" dirty="0" smtClean="0"/>
              <a:t>The presence of a central- or </a:t>
            </a:r>
            <a:r>
              <a:rPr lang="en-IN" dirty="0" err="1" smtClean="0"/>
              <a:t>anteriorly</a:t>
            </a:r>
            <a:r>
              <a:rPr lang="en-IN" dirty="0" smtClean="0"/>
              <a:t> directed jet --intrinsic mitral valve abnormality </a:t>
            </a:r>
          </a:p>
          <a:p>
            <a:r>
              <a:rPr lang="en-US" dirty="0" smtClean="0"/>
              <a:t> Best 2D view for LVOT gradient-apical 3 chamber</a:t>
            </a:r>
          </a:p>
          <a:p>
            <a:r>
              <a:rPr lang="en-US" dirty="0" smtClean="0"/>
              <a:t>LVOT jet is narrower than MR</a:t>
            </a:r>
            <a:endParaRPr lang="en-IN" dirty="0" smtClean="0"/>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Toshiba\Downloads\IMG_20180818_114450.jpg"/>
          <p:cNvPicPr>
            <a:picLocks noGrp="1" noChangeAspect="1" noChangeArrowheads="1"/>
          </p:cNvPicPr>
          <p:nvPr>
            <p:ph idx="1"/>
          </p:nvPr>
        </p:nvPicPr>
        <p:blipFill>
          <a:blip r:embed="rId2" cstate="print"/>
          <a:srcRect/>
          <a:stretch>
            <a:fillRect/>
          </a:stretch>
        </p:blipFill>
        <p:spPr bwMode="auto">
          <a:xfrm>
            <a:off x="335491" y="685800"/>
            <a:ext cx="7894109" cy="592058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idx="4294967295"/>
          </p:nvPr>
        </p:nvSpPr>
        <p:spPr>
          <a:xfrm>
            <a:off x="533400" y="914400"/>
            <a:ext cx="8229600" cy="563563"/>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600">
                <a:latin typeface="Franklin Gothic Book" charset="0"/>
              </a:rPr>
              <a:t>DOPPLER ECHOCARDIOGRAPHY</a:t>
            </a:r>
          </a:p>
        </p:txBody>
      </p:sp>
      <p:sp>
        <p:nvSpPr>
          <p:cNvPr id="65538" name="Text Box 2"/>
          <p:cNvSpPr txBox="1">
            <a:spLocks noChangeArrowheads="1"/>
          </p:cNvSpPr>
          <p:nvPr/>
        </p:nvSpPr>
        <p:spPr bwMode="auto">
          <a:xfrm>
            <a:off x="457200" y="1905000"/>
            <a:ext cx="8229600" cy="47244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Dynamic LVOT obstruction- a high-velocity "dagger-shaped" signal</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In low outflow tract velocities(&lt;3m/s)</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provocation with the </a:t>
            </a:r>
            <a:r>
              <a:rPr lang="en-US" sz="3000" dirty="0" err="1">
                <a:ea typeface="AR PL SungtiL GB" charset="0"/>
                <a:cs typeface="AR PL SungtiL GB" charset="0"/>
              </a:rPr>
              <a:t>Valsalva</a:t>
            </a:r>
            <a:r>
              <a:rPr lang="en-US" sz="3000" dirty="0">
                <a:ea typeface="AR PL SungtiL GB" charset="0"/>
                <a:cs typeface="AR PL SungtiL GB" charset="0"/>
              </a:rPr>
              <a:t> </a:t>
            </a:r>
            <a:r>
              <a:rPr lang="en-US" sz="3000" dirty="0" err="1">
                <a:ea typeface="AR PL SungtiL GB" charset="0"/>
                <a:cs typeface="AR PL SungtiL GB" charset="0"/>
              </a:rPr>
              <a:t>maneuver,inhalation</a:t>
            </a:r>
            <a:r>
              <a:rPr lang="en-US" sz="3000" dirty="0">
                <a:ea typeface="AR PL SungtiL GB" charset="0"/>
                <a:cs typeface="AR PL SungtiL GB" charset="0"/>
              </a:rPr>
              <a:t> of amyl nitrite or exercise to determine a labile or latent obstruction.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66562" name="Picture 2"/>
          <p:cNvPicPr>
            <a:picLocks noChangeAspect="1" noChangeArrowheads="1"/>
          </p:cNvPicPr>
          <p:nvPr/>
        </p:nvPicPr>
        <p:blipFill>
          <a:blip r:embed="rId3"/>
          <a:srcRect/>
          <a:stretch>
            <a:fillRect/>
          </a:stretch>
        </p:blipFill>
        <p:spPr bwMode="auto">
          <a:xfrm>
            <a:off x="838200" y="1295400"/>
            <a:ext cx="7653338" cy="456882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1447800"/>
            <a:ext cx="8229600" cy="46783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solidFill>
                  <a:srgbClr val="FFFFFF"/>
                </a:solidFill>
                <a:ea typeface="AR PL SungtiL GB" charset="0"/>
                <a:cs typeface="AR PL SungtiL GB" charset="0"/>
              </a:rPr>
              <a:t> </a:t>
            </a:r>
            <a:r>
              <a:rPr lang="en-US" sz="3000" dirty="0">
                <a:ea typeface="AR PL SungtiL GB" charset="0"/>
                <a:cs typeface="AR PL SungtiL GB" charset="0"/>
              </a:rPr>
              <a:t>Presence and severity of mitral regurgitation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smtClean="0">
                <a:ea typeface="AR PL SungtiL GB" charset="0"/>
                <a:cs typeface="AR PL SungtiL GB" charset="0"/>
              </a:rPr>
              <a:t>color </a:t>
            </a:r>
            <a:r>
              <a:rPr lang="en-US" sz="3000" dirty="0">
                <a:ea typeface="AR PL SungtiL GB" charset="0"/>
                <a:cs typeface="AR PL SungtiL GB" charset="0"/>
              </a:rPr>
              <a:t>jet  directed laterally and </a:t>
            </a:r>
            <a:r>
              <a:rPr lang="en-US" sz="3000" dirty="0" err="1">
                <a:ea typeface="AR PL SungtiL GB" charset="0"/>
                <a:cs typeface="AR PL SungtiL GB" charset="0"/>
              </a:rPr>
              <a:t>posteriorly</a:t>
            </a:r>
            <a:r>
              <a:rPr lang="en-US" sz="3000" dirty="0" smtClean="0">
                <a:ea typeface="AR PL SungtiL GB" charset="0"/>
                <a:cs typeface="AR PL SungtiL GB" charset="0"/>
              </a:rPr>
              <a:t>.</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smtClean="0">
                <a:ea typeface="AR PL SungtiL GB" charset="0"/>
                <a:cs typeface="AR PL SungtiL GB" charset="0"/>
              </a:rPr>
              <a:t> </a:t>
            </a:r>
            <a:r>
              <a:rPr lang="en-US" sz="3000" dirty="0">
                <a:ea typeface="AR PL SungtiL GB" charset="0"/>
                <a:cs typeface="AR PL SungtiL GB" charset="0"/>
              </a:rPr>
              <a:t>predominate in mid to late systole.</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idx="4294967295"/>
          </p:nvPr>
        </p:nvSpPr>
        <p:spPr>
          <a:xfrm>
            <a:off x="457200" y="274638"/>
            <a:ext cx="7467600" cy="11430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800" u="sng">
                <a:latin typeface="Franklin Gothic Book" charset="0"/>
              </a:rPr>
              <a:t>Dynamic LVOT obstruction - DDs</a:t>
            </a:r>
          </a:p>
        </p:txBody>
      </p:sp>
      <p:sp>
        <p:nvSpPr>
          <p:cNvPr id="68610"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5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Elderly patients with hypertension treated with vasodilators, diuretics or </a:t>
            </a:r>
            <a:r>
              <a:rPr lang="en-US" sz="3200" dirty="0" err="1">
                <a:ea typeface="AR PL SungtiL GB" charset="0"/>
                <a:cs typeface="AR PL SungtiL GB" charset="0"/>
              </a:rPr>
              <a:t>digoxin</a:t>
            </a:r>
            <a:r>
              <a:rPr lang="en-US" sz="3200" dirty="0">
                <a:ea typeface="AR PL SungtiL GB" charset="0"/>
                <a:cs typeface="AR PL SungtiL GB" charset="0"/>
              </a:rPr>
              <a:t> </a:t>
            </a:r>
          </a:p>
          <a:p>
            <a:pPr marL="419100" indent="-382588" hangingPunct="1">
              <a:lnSpc>
                <a:spcPct val="100000"/>
              </a:lnSpc>
              <a:spcBef>
                <a:spcPts val="65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Postoperative period intravascular volume depletion and </a:t>
            </a:r>
            <a:r>
              <a:rPr lang="en-US" sz="3200" dirty="0" err="1">
                <a:ea typeface="AR PL SungtiL GB" charset="0"/>
                <a:cs typeface="AR PL SungtiL GB" charset="0"/>
              </a:rPr>
              <a:t>inotropic</a:t>
            </a:r>
            <a:r>
              <a:rPr lang="en-US" sz="3200" dirty="0">
                <a:ea typeface="AR PL SungtiL GB" charset="0"/>
                <a:cs typeface="AR PL SungtiL GB" charset="0"/>
              </a:rPr>
              <a:t> use.</a:t>
            </a:r>
          </a:p>
          <a:p>
            <a:pPr marL="419100" indent="-382588" hangingPunct="1">
              <a:lnSpc>
                <a:spcPct val="100000"/>
              </a:lnSpc>
              <a:spcBef>
                <a:spcPts val="65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AS after AVR</a:t>
            </a:r>
          </a:p>
          <a:p>
            <a:pPr marL="419100" indent="-382588" hangingPunct="1">
              <a:lnSpc>
                <a:spcPct val="100000"/>
              </a:lnSpc>
              <a:spcBef>
                <a:spcPts val="65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Mitral valve </a:t>
            </a:r>
            <a:r>
              <a:rPr lang="en-US" sz="3200" dirty="0" err="1">
                <a:ea typeface="AR PL SungtiL GB" charset="0"/>
                <a:cs typeface="AR PL SungtiL GB" charset="0"/>
              </a:rPr>
              <a:t>prolapse</a:t>
            </a:r>
            <a:r>
              <a:rPr lang="en-US" sz="3200" dirty="0">
                <a:ea typeface="AR PL SungtiL GB" charset="0"/>
                <a:cs typeface="AR PL SungtiL GB" charset="0"/>
              </a:rPr>
              <a:t> after MVR</a:t>
            </a:r>
          </a:p>
          <a:p>
            <a:pPr marL="419100" indent="-382588" hangingPunct="1">
              <a:lnSpc>
                <a:spcPct val="100000"/>
              </a:lnSpc>
              <a:spcBef>
                <a:spcPts val="65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Acute anterior-apical MI</a:t>
            </a:r>
          </a:p>
          <a:p>
            <a:pPr marL="419100" indent="-382588" hangingPunct="1">
              <a:lnSpc>
                <a:spcPct val="100000"/>
              </a:lnSpc>
              <a:spcBef>
                <a:spcPts val="65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Some patients with apical ballooning </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609600"/>
            <a:ext cx="8229600" cy="55165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b="1" dirty="0">
                <a:ea typeface="AR PL SungtiL GB" charset="0"/>
                <a:cs typeface="AR PL SungtiL GB" charset="0"/>
              </a:rPr>
              <a:t>Beta MHC </a:t>
            </a:r>
            <a:r>
              <a:rPr lang="en-US" sz="3000" b="1" dirty="0" smtClean="0">
                <a:ea typeface="AR PL SungtiL GB" charset="0"/>
                <a:cs typeface="AR PL SungtiL GB" charset="0"/>
              </a:rPr>
              <a:t>mutations</a:t>
            </a:r>
            <a:r>
              <a:rPr lang="en-US" sz="3000" dirty="0" smtClean="0">
                <a:ea typeface="AR PL SungtiL GB" charset="0"/>
                <a:cs typeface="AR PL SungtiL GB" charset="0"/>
              </a:rPr>
              <a:t>-present late </a:t>
            </a:r>
            <a:r>
              <a:rPr lang="en-US" sz="3000" dirty="0">
                <a:ea typeface="AR PL SungtiL GB" charset="0"/>
                <a:cs typeface="AR PL SungtiL GB" charset="0"/>
              </a:rPr>
              <a:t>adolescents and develop substantial hypertrophy and more severe diseases.</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b="1" dirty="0" err="1">
                <a:ea typeface="AR PL SungtiL GB" charset="0"/>
                <a:cs typeface="AR PL SungtiL GB" charset="0"/>
              </a:rPr>
              <a:t>MyBPC</a:t>
            </a:r>
            <a:r>
              <a:rPr lang="en-US" sz="3000" b="1" dirty="0">
                <a:ea typeface="AR PL SungtiL GB" charset="0"/>
                <a:cs typeface="AR PL SungtiL GB" charset="0"/>
              </a:rPr>
              <a:t> mutations </a:t>
            </a:r>
            <a:r>
              <a:rPr lang="en-US" sz="3000" dirty="0" smtClean="0">
                <a:ea typeface="AR PL SungtiL GB" charset="0"/>
                <a:cs typeface="AR PL SungtiL GB" charset="0"/>
              </a:rPr>
              <a:t>-delayed </a:t>
            </a:r>
            <a:r>
              <a:rPr lang="en-US" sz="3000" dirty="0">
                <a:ea typeface="AR PL SungtiL GB" charset="0"/>
                <a:cs typeface="AR PL SungtiL GB" charset="0"/>
              </a:rPr>
              <a:t>clinical presentation </a:t>
            </a:r>
            <a:r>
              <a:rPr lang="en-US" sz="3000" dirty="0" smtClean="0">
                <a:ea typeface="AR PL SungtiL GB" charset="0"/>
                <a:cs typeface="AR PL SungtiL GB" charset="0"/>
              </a:rPr>
              <a:t> </a:t>
            </a:r>
            <a:r>
              <a:rPr lang="en-US" sz="3000" dirty="0">
                <a:ea typeface="AR PL SungtiL GB" charset="0"/>
                <a:cs typeface="AR PL SungtiL GB" charset="0"/>
              </a:rPr>
              <a:t>age 50 or </a:t>
            </a:r>
            <a:r>
              <a:rPr lang="en-US" sz="3000" dirty="0" err="1" smtClean="0">
                <a:ea typeface="AR PL SungtiL GB" charset="0"/>
                <a:cs typeface="AR PL SungtiL GB" charset="0"/>
              </a:rPr>
              <a:t>older,Less</a:t>
            </a:r>
            <a:r>
              <a:rPr lang="en-US" sz="3000" dirty="0" smtClean="0">
                <a:ea typeface="AR PL SungtiL GB" charset="0"/>
                <a:cs typeface="AR PL SungtiL GB" charset="0"/>
              </a:rPr>
              <a:t> </a:t>
            </a:r>
            <a:r>
              <a:rPr lang="en-US" sz="3000" dirty="0">
                <a:ea typeface="AR PL SungtiL GB" charset="0"/>
                <a:cs typeface="AR PL SungtiL GB" charset="0"/>
              </a:rPr>
              <a:t>severe symptoms</a:t>
            </a:r>
            <a:r>
              <a:rPr lang="en-US" sz="3000" dirty="0" smtClean="0">
                <a:ea typeface="AR PL SungtiL GB" charset="0"/>
                <a:cs typeface="AR PL SungtiL GB" charset="0"/>
              </a:rPr>
              <a:t>. </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b="1" dirty="0" err="1" smtClean="0">
                <a:ea typeface="AR PL SungtiL GB" charset="0"/>
                <a:cs typeface="AR PL SungtiL GB" charset="0"/>
              </a:rPr>
              <a:t>cTnT</a:t>
            </a:r>
            <a:r>
              <a:rPr lang="en-US" sz="3000" b="1" dirty="0" smtClean="0">
                <a:ea typeface="AR PL SungtiL GB" charset="0"/>
                <a:cs typeface="AR PL SungtiL GB" charset="0"/>
              </a:rPr>
              <a:t> mutations</a:t>
            </a:r>
            <a:r>
              <a:rPr lang="en-US" sz="3000" dirty="0" smtClean="0">
                <a:ea typeface="AR PL SungtiL GB" charset="0"/>
                <a:cs typeface="AR PL SungtiL GB" charset="0"/>
              </a:rPr>
              <a:t>- increased risk of sudden death</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b="1" dirty="0" err="1" smtClean="0">
                <a:ea typeface="AR PL SungtiL GB" charset="0"/>
                <a:cs typeface="AR PL SungtiL GB" charset="0"/>
              </a:rPr>
              <a:t>cTnI</a:t>
            </a:r>
            <a:r>
              <a:rPr lang="en-US" sz="3000" b="1" dirty="0" smtClean="0">
                <a:ea typeface="AR PL SungtiL GB" charset="0"/>
                <a:cs typeface="AR PL SungtiL GB" charset="0"/>
              </a:rPr>
              <a:t> mutations- </a:t>
            </a:r>
            <a:r>
              <a:rPr lang="en-US" sz="3000" dirty="0" smtClean="0">
                <a:ea typeface="AR PL SungtiL GB" charset="0"/>
                <a:cs typeface="AR PL SungtiL GB" charset="0"/>
              </a:rPr>
              <a:t>Greater predisposition of apical hypertrophy</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Left </a:t>
            </a:r>
            <a:r>
              <a:rPr lang="en-IN" dirty="0" err="1" smtClean="0"/>
              <a:t>atrial</a:t>
            </a:r>
            <a:r>
              <a:rPr lang="en-IN" dirty="0" smtClean="0"/>
              <a:t> enlargement</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 indexing LA volume (derived from biplane area length or method of disks) to body surface area for quantification of LA size </a:t>
            </a:r>
          </a:p>
          <a:p>
            <a:r>
              <a:rPr lang="en-IN" dirty="0" smtClean="0"/>
              <a:t>normal indexed LA volume = 22 ± 6 ml/m2.</a:t>
            </a:r>
          </a:p>
          <a:p>
            <a:r>
              <a:rPr lang="en-IN" dirty="0" smtClean="0"/>
              <a:t>LA volume index of &gt;34 ml/m2- a greater degree of LVH, severity of diastolic dysfunction, and adverse cardiovascular outcomes.</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Tissue Doppler Imaging (TDI)</a:t>
            </a:r>
            <a:br>
              <a:rPr lang="en-IN" dirty="0" smtClean="0"/>
            </a:br>
            <a:endParaRPr lang="en-IN" dirty="0"/>
          </a:p>
        </p:txBody>
      </p:sp>
      <p:sp>
        <p:nvSpPr>
          <p:cNvPr id="3" name="Content Placeholder 2"/>
          <p:cNvSpPr>
            <a:spLocks noGrp="1"/>
          </p:cNvSpPr>
          <p:nvPr>
            <p:ph idx="1"/>
          </p:nvPr>
        </p:nvSpPr>
        <p:spPr/>
        <p:txBody>
          <a:bodyPr>
            <a:normAutofit lnSpcReduction="10000"/>
          </a:bodyPr>
          <a:lstStyle/>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smtClean="0">
                <a:ea typeface="AR PL SungtiL GB" charset="0"/>
                <a:cs typeface="AR PL SungtiL GB" charset="0"/>
              </a:rPr>
              <a:t>DTI of the mitral annular motion  is abnormal  despite normal or </a:t>
            </a:r>
            <a:r>
              <a:rPr lang="en-US" dirty="0" err="1" smtClean="0">
                <a:ea typeface="AR PL SungtiL GB" charset="0"/>
                <a:cs typeface="AR PL SungtiL GB" charset="0"/>
              </a:rPr>
              <a:t>supranormal</a:t>
            </a:r>
            <a:r>
              <a:rPr lang="en-US" dirty="0" smtClean="0">
                <a:ea typeface="AR PL SungtiL GB" charset="0"/>
                <a:cs typeface="AR PL SungtiL GB" charset="0"/>
              </a:rPr>
              <a:t> ejection fraction.</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smtClean="0">
                <a:ea typeface="AR PL SungtiL GB" charset="0"/>
                <a:cs typeface="AR PL SungtiL GB" charset="0"/>
              </a:rPr>
              <a:t> Abnormally low annular velocities - useful in detecting subclinical disease</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IN" dirty="0" smtClean="0"/>
              <a:t>Mean systolic annular motion Sa &lt;9 cm/s - differentiating pathological LVH (HCM/hypertensive LVH) from physiological LVH ( accuracy of 92%)</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ln/>
        </p:spPr>
        <p:txBody>
          <a:bodyPr>
            <a:normAutofit/>
          </a:bodyPr>
          <a:lstStyle/>
          <a:p>
            <a:r>
              <a:rPr lang="en-IN" dirty="0" smtClean="0"/>
              <a:t>Assessment of diastolic function</a:t>
            </a:r>
            <a:endParaRPr lang="en-IN" dirty="0"/>
          </a:p>
        </p:txBody>
      </p:sp>
      <p:sp>
        <p:nvSpPr>
          <p:cNvPr id="5" name="Content Placeholder 4"/>
          <p:cNvSpPr>
            <a:spLocks noGrp="1"/>
          </p:cNvSpPr>
          <p:nvPr>
            <p:ph idx="1"/>
          </p:nvPr>
        </p:nvSpPr>
        <p:spPr/>
        <p:txBody>
          <a:bodyPr/>
          <a:lstStyle/>
          <a:p>
            <a:r>
              <a:rPr lang="en-IN" dirty="0" smtClean="0"/>
              <a:t> Doppler of mitral valve inflow, tissue Doppler velocities at the mitral annulus, pulmonary vein flow velocities, pulmonary artery systolic pressure and LA size and volume is recommended</a:t>
            </a:r>
            <a:endParaRPr lang="en-IN" dirty="0"/>
          </a:p>
        </p:txBody>
      </p:sp>
      <p:sp>
        <p:nvSpPr>
          <p:cNvPr id="70658"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idx="4294967295"/>
          </p:nvPr>
        </p:nvSpPr>
        <p:spPr>
          <a:xfrm>
            <a:off x="457200" y="274638"/>
            <a:ext cx="7467600" cy="11430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800" u="sng">
                <a:latin typeface="Franklin Gothic Book" charset="0"/>
              </a:rPr>
              <a:t>Athlete's Heart Vs Hypertrophic Cardiomyopathy</a:t>
            </a:r>
          </a:p>
        </p:txBody>
      </p:sp>
      <p:sp>
        <p:nvSpPr>
          <p:cNvPr id="71682" name="Rectangle 2"/>
          <p:cNvSpPr>
            <a:spLocks noGrp="1" noChangeArrowheads="1"/>
          </p:cNvSpPr>
          <p:nvPr>
            <p:ph type="body" idx="4294967295"/>
          </p:nvPr>
        </p:nvSpPr>
        <p:spPr>
          <a:xfrm>
            <a:off x="457200" y="1600200"/>
            <a:ext cx="3657600" cy="4525963"/>
          </a:xfrm>
          <a:ln/>
        </p:spPr>
        <p:txBody>
          <a:bodyPr/>
          <a:lstStyle/>
          <a:p>
            <a:pPr marL="420688" indent="-382588" algn="ctr">
              <a:lnSpc>
                <a:spcPct val="100000"/>
              </a:lnSpc>
              <a:spcBef>
                <a:spcPts val="525"/>
              </a:spcBef>
              <a:tabLst>
                <a:tab pos="420688" algn="l"/>
                <a:tab pos="457200" algn="l"/>
                <a:tab pos="914400" algn="l"/>
                <a:tab pos="1371600" algn="l"/>
                <a:tab pos="1828800" algn="l"/>
                <a:tab pos="2286000" algn="l"/>
                <a:tab pos="2743200" algn="l"/>
                <a:tab pos="3200400" algn="l"/>
                <a:tab pos="3657600" algn="l"/>
              </a:tabLst>
            </a:pPr>
            <a:r>
              <a:rPr lang="en-US" sz="2600" b="1">
                <a:solidFill>
                  <a:srgbClr val="CC3300"/>
                </a:solidFill>
              </a:rPr>
              <a:t>HCM</a:t>
            </a:r>
          </a:p>
          <a:p>
            <a:pPr marL="419100" indent="-382588">
              <a:lnSpc>
                <a:spcPct val="100000"/>
              </a:lnSpc>
              <a:spcBef>
                <a:spcPts val="563"/>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Lst>
            </a:pPr>
            <a:r>
              <a:rPr lang="en-US" sz="2800"/>
              <a:t>Can be asymmetric</a:t>
            </a:r>
          </a:p>
          <a:p>
            <a:pPr marL="419100" indent="-382588">
              <a:lnSpc>
                <a:spcPct val="100000"/>
              </a:lnSpc>
              <a:spcBef>
                <a:spcPts val="563"/>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Lst>
            </a:pPr>
            <a:r>
              <a:rPr lang="en-US" sz="2800"/>
              <a:t>Wall thickness: &gt; 15 mm</a:t>
            </a:r>
          </a:p>
          <a:p>
            <a:pPr marL="419100" indent="-382588">
              <a:lnSpc>
                <a:spcPct val="100000"/>
              </a:lnSpc>
              <a:spcBef>
                <a:spcPts val="563"/>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Lst>
            </a:pPr>
            <a:r>
              <a:rPr lang="en-US" sz="2800"/>
              <a:t>LA: &gt; 40 mm</a:t>
            </a:r>
          </a:p>
          <a:p>
            <a:pPr marL="419100" indent="-382588">
              <a:lnSpc>
                <a:spcPct val="100000"/>
              </a:lnSpc>
              <a:spcBef>
                <a:spcPts val="563"/>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Lst>
            </a:pPr>
            <a:r>
              <a:rPr lang="en-US" sz="2800"/>
              <a:t>LVEDD :&lt; 45 mm</a:t>
            </a:r>
          </a:p>
          <a:p>
            <a:pPr marL="419100" indent="-382588">
              <a:lnSpc>
                <a:spcPct val="100000"/>
              </a:lnSpc>
              <a:spcBef>
                <a:spcPts val="563"/>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Lst>
            </a:pPr>
            <a:r>
              <a:rPr lang="en-US" sz="2800"/>
              <a:t>Diastolic function: always abnormal	</a:t>
            </a:r>
          </a:p>
        </p:txBody>
      </p:sp>
      <p:sp>
        <p:nvSpPr>
          <p:cNvPr id="71683" name="Rectangle 3"/>
          <p:cNvSpPr>
            <a:spLocks noGrp="1" noChangeArrowheads="1"/>
          </p:cNvSpPr>
          <p:nvPr>
            <p:ph type="body" idx="4294967295"/>
          </p:nvPr>
        </p:nvSpPr>
        <p:spPr>
          <a:xfrm>
            <a:off x="4267200" y="1600200"/>
            <a:ext cx="3657600" cy="4525963"/>
          </a:xfrm>
          <a:ln/>
        </p:spPr>
        <p:txBody>
          <a:bodyPr/>
          <a:lstStyle/>
          <a:p>
            <a:pPr marL="420688" indent="-382588" algn="ctr">
              <a:spcBef>
                <a:spcPts val="525"/>
              </a:spcBef>
              <a:tabLst>
                <a:tab pos="420688" algn="l"/>
                <a:tab pos="457200" algn="l"/>
                <a:tab pos="914400" algn="l"/>
                <a:tab pos="1371600" algn="l"/>
                <a:tab pos="1828800" algn="l"/>
                <a:tab pos="2286000" algn="l"/>
                <a:tab pos="2743200" algn="l"/>
                <a:tab pos="3200400" algn="l"/>
                <a:tab pos="3657600" algn="l"/>
              </a:tabLst>
            </a:pPr>
            <a:r>
              <a:rPr lang="en-US" sz="2600" b="1">
                <a:solidFill>
                  <a:srgbClr val="CC3300"/>
                </a:solidFill>
              </a:rPr>
              <a:t>Athletic heart</a:t>
            </a:r>
          </a:p>
          <a:p>
            <a:pPr marL="419100" indent="-382588">
              <a:spcBef>
                <a:spcPts val="563"/>
              </a:spcBef>
              <a:buClr>
                <a:srgbClr val="DDDDDD"/>
              </a:buClr>
              <a:buSzPct val="80000"/>
              <a:buFont typeface="Wingdings 2" charset="2"/>
              <a:buNone/>
              <a:tabLst>
                <a:tab pos="420688" algn="l"/>
                <a:tab pos="457200" algn="l"/>
                <a:tab pos="914400" algn="l"/>
                <a:tab pos="1371600" algn="l"/>
                <a:tab pos="1828800" algn="l"/>
                <a:tab pos="2286000" algn="l"/>
                <a:tab pos="2743200" algn="l"/>
                <a:tab pos="3200400" algn="l"/>
                <a:tab pos="3657600" algn="l"/>
              </a:tabLst>
            </a:pPr>
            <a:r>
              <a:rPr lang="en-US" sz="2800"/>
              <a:t>Concentric &amp; regresses</a:t>
            </a:r>
          </a:p>
          <a:p>
            <a:pPr marL="419100" indent="-382588">
              <a:spcBef>
                <a:spcPts val="563"/>
              </a:spcBef>
              <a:buClr>
                <a:srgbClr val="DDDDDD"/>
              </a:buClr>
              <a:buSzPct val="80000"/>
              <a:buFont typeface="Wingdings 2" charset="2"/>
              <a:buNone/>
              <a:tabLst>
                <a:tab pos="420688" algn="l"/>
                <a:tab pos="457200" algn="l"/>
                <a:tab pos="914400" algn="l"/>
                <a:tab pos="1371600" algn="l"/>
                <a:tab pos="1828800" algn="l"/>
                <a:tab pos="2286000" algn="l"/>
                <a:tab pos="2743200" algn="l"/>
                <a:tab pos="3200400" algn="l"/>
                <a:tab pos="3657600" algn="l"/>
              </a:tabLst>
            </a:pPr>
            <a:r>
              <a:rPr lang="en-US" sz="2800"/>
              <a:t>&lt; 15 mm</a:t>
            </a:r>
          </a:p>
          <a:p>
            <a:pPr marL="0" indent="36513">
              <a:spcBef>
                <a:spcPts val="563"/>
              </a:spcBef>
              <a:buClrTx/>
              <a:buSzTx/>
              <a:buFontTx/>
              <a:buNone/>
              <a:tabLst>
                <a:tab pos="420688" algn="l"/>
                <a:tab pos="457200" algn="l"/>
                <a:tab pos="914400" algn="l"/>
                <a:tab pos="1371600" algn="l"/>
                <a:tab pos="1828800" algn="l"/>
                <a:tab pos="2286000" algn="l"/>
                <a:tab pos="2743200" algn="l"/>
                <a:tab pos="3200400" algn="l"/>
                <a:tab pos="3657600" algn="l"/>
              </a:tabLst>
            </a:pPr>
            <a:endParaRPr lang="en-US" sz="2800"/>
          </a:p>
          <a:p>
            <a:pPr marL="419100" indent="-382588">
              <a:spcBef>
                <a:spcPts val="563"/>
              </a:spcBef>
              <a:buClr>
                <a:srgbClr val="DDDDDD"/>
              </a:buClr>
              <a:buSzPct val="80000"/>
              <a:buFont typeface="Wingdings 2" charset="2"/>
              <a:buNone/>
              <a:tabLst>
                <a:tab pos="420688" algn="l"/>
                <a:tab pos="457200" algn="l"/>
                <a:tab pos="914400" algn="l"/>
                <a:tab pos="1371600" algn="l"/>
                <a:tab pos="1828800" algn="l"/>
                <a:tab pos="2286000" algn="l"/>
                <a:tab pos="2743200" algn="l"/>
                <a:tab pos="3200400" algn="l"/>
                <a:tab pos="3657600" algn="l"/>
              </a:tabLst>
            </a:pPr>
            <a:r>
              <a:rPr lang="en-US" sz="2800"/>
              <a:t>&lt; 40 mm</a:t>
            </a:r>
          </a:p>
          <a:p>
            <a:pPr marL="419100" indent="-382588">
              <a:spcBef>
                <a:spcPts val="563"/>
              </a:spcBef>
              <a:buClr>
                <a:srgbClr val="DDDDDD"/>
              </a:buClr>
              <a:buSzPct val="80000"/>
              <a:buFont typeface="Wingdings 2" charset="2"/>
              <a:buNone/>
              <a:tabLst>
                <a:tab pos="420688" algn="l"/>
                <a:tab pos="457200" algn="l"/>
                <a:tab pos="914400" algn="l"/>
                <a:tab pos="1371600" algn="l"/>
                <a:tab pos="1828800" algn="l"/>
                <a:tab pos="2286000" algn="l"/>
                <a:tab pos="2743200" algn="l"/>
                <a:tab pos="3200400" algn="l"/>
                <a:tab pos="3657600" algn="l"/>
              </a:tabLst>
            </a:pPr>
            <a:r>
              <a:rPr lang="en-US" sz="2800"/>
              <a:t>&gt; 45 mm</a:t>
            </a:r>
          </a:p>
          <a:p>
            <a:pPr marL="419100" indent="-382588">
              <a:spcBef>
                <a:spcPts val="563"/>
              </a:spcBef>
              <a:buClr>
                <a:srgbClr val="DDDDDD"/>
              </a:buClr>
              <a:buSzPct val="80000"/>
              <a:buFont typeface="Wingdings 2" charset="2"/>
              <a:buNone/>
              <a:tabLst>
                <a:tab pos="420688" algn="l"/>
                <a:tab pos="457200" algn="l"/>
                <a:tab pos="914400" algn="l"/>
                <a:tab pos="1371600" algn="l"/>
                <a:tab pos="1828800" algn="l"/>
                <a:tab pos="2286000" algn="l"/>
                <a:tab pos="2743200" algn="l"/>
                <a:tab pos="3200400" algn="l"/>
                <a:tab pos="3657600" algn="l"/>
              </a:tabLst>
            </a:pPr>
            <a:r>
              <a:rPr lang="en-US" sz="2800"/>
              <a:t>Normal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left ventricular HCM</a:t>
            </a:r>
            <a:endParaRPr lang="en-IN" dirty="0"/>
          </a:p>
        </p:txBody>
      </p:sp>
      <p:sp>
        <p:nvSpPr>
          <p:cNvPr id="5" name="Content Placeholder 4"/>
          <p:cNvSpPr>
            <a:spLocks noGrp="1"/>
          </p:cNvSpPr>
          <p:nvPr>
            <p:ph idx="1"/>
          </p:nvPr>
        </p:nvSpPr>
        <p:spPr/>
        <p:txBody>
          <a:bodyPr/>
          <a:lstStyle/>
          <a:p>
            <a:r>
              <a:rPr lang="en-US" dirty="0" smtClean="0"/>
              <a:t>Hypertrophy max at papillary muscle level</a:t>
            </a:r>
          </a:p>
          <a:p>
            <a:r>
              <a:rPr lang="en-US" dirty="0" smtClean="0"/>
              <a:t>Lead to apical </a:t>
            </a:r>
            <a:r>
              <a:rPr lang="en-US" dirty="0" err="1" smtClean="0"/>
              <a:t>akinetic</a:t>
            </a:r>
            <a:r>
              <a:rPr lang="en-US" dirty="0" smtClean="0"/>
              <a:t> chamber</a:t>
            </a:r>
          </a:p>
          <a:p>
            <a:r>
              <a:rPr lang="en-US" dirty="0" smtClean="0"/>
              <a:t>Diastolic paradoxical jet flow-</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dirty="0" smtClean="0"/>
              <a:t>Assessment of systolic function</a:t>
            </a:r>
            <a:br>
              <a:rPr lang="en-IN" dirty="0" smtClean="0"/>
            </a:br>
            <a:endParaRPr lang="en-IN" dirty="0"/>
          </a:p>
        </p:txBody>
      </p:sp>
      <p:sp>
        <p:nvSpPr>
          <p:cNvPr id="6" name="Content Placeholder 5"/>
          <p:cNvSpPr>
            <a:spLocks noGrp="1"/>
          </p:cNvSpPr>
          <p:nvPr>
            <p:ph idx="1"/>
          </p:nvPr>
        </p:nvSpPr>
        <p:spPr/>
        <p:txBody>
          <a:bodyPr/>
          <a:lstStyle/>
          <a:p>
            <a:r>
              <a:rPr lang="en-US" dirty="0" smtClean="0"/>
              <a:t>Burnt out HCM- irreversible</a:t>
            </a:r>
          </a:p>
          <a:p>
            <a:r>
              <a:rPr lang="en-US" dirty="0" smtClean="0"/>
              <a:t>Dynamic systolic dysfunction</a:t>
            </a:r>
          </a:p>
          <a:p>
            <a:r>
              <a:rPr lang="en-US" dirty="0" smtClean="0"/>
              <a:t>During </a:t>
            </a:r>
            <a:r>
              <a:rPr lang="en-US" dirty="0" err="1" smtClean="0"/>
              <a:t>midsystole</a:t>
            </a:r>
            <a:r>
              <a:rPr lang="en-US" dirty="0" smtClean="0"/>
              <a:t> when the dynamic gradient is maximal -there is a transient fall in LV ejection flow</a:t>
            </a:r>
          </a:p>
          <a:p>
            <a:r>
              <a:rPr lang="en-US" dirty="0" smtClean="0"/>
              <a:t>Pulsed </a:t>
            </a:r>
            <a:r>
              <a:rPr lang="en-US" dirty="0" err="1" smtClean="0"/>
              <a:t>doppler</a:t>
            </a:r>
            <a:r>
              <a:rPr lang="en-US" dirty="0" smtClean="0"/>
              <a:t> at the entrance of LVOT-mid systolic drop in velocities “lobster claw”</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ownload.jpg"/>
          <p:cNvPicPr>
            <a:picLocks noGrp="1" noChangeAspect="1"/>
          </p:cNvPicPr>
          <p:nvPr>
            <p:ph idx="1"/>
          </p:nvPr>
        </p:nvPicPr>
        <p:blipFill>
          <a:blip r:embed="rId2"/>
          <a:stretch>
            <a:fillRect/>
          </a:stretch>
        </p:blipFill>
        <p:spPr>
          <a:xfrm>
            <a:off x="228600" y="1524000"/>
            <a:ext cx="8565420" cy="4648994"/>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solidFill>
                <a:srgbClr val="FFFFFF"/>
              </a:solidFill>
              <a:ea typeface="AR PL SungtiL GB" charset="0"/>
              <a:cs typeface="AR PL SungtiL GB" charset="0"/>
            </a:endParaRPr>
          </a:p>
          <a:p>
            <a:pPr marL="420688" indent="-382588" hangingPunct="1">
              <a:lnSpc>
                <a:spcPct val="100000"/>
              </a:lnSpc>
              <a:spcBef>
                <a:spcPts val="8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4400" b="1" dirty="0">
              <a:solidFill>
                <a:srgbClr val="FFFFFF"/>
              </a:solidFill>
              <a:ea typeface="AR PL SungtiL GB" charset="0"/>
              <a:cs typeface="AR PL SungtiL GB" charset="0"/>
            </a:endParaRPr>
          </a:p>
          <a:p>
            <a:pPr marL="420688" indent="-382588" hangingPunct="1">
              <a:lnSpc>
                <a:spcPct val="100000"/>
              </a:lnSpc>
              <a:spcBef>
                <a:spcPts val="8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400" b="1" dirty="0">
                <a:ea typeface="AR PL SungtiL GB" charset="0"/>
                <a:cs typeface="AR PL SungtiL GB" charset="0"/>
              </a:rPr>
              <a:t>              MANAGEMENT</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solidFill>
                <a:srgbClr val="FFFFFF"/>
              </a:solidFill>
              <a:ea typeface="AR PL SungtiL GB" charset="0"/>
              <a:cs typeface="AR PL SungtiL GB" charset="0"/>
            </a:endParaRP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SUDDEN CARDIAC DEATH</a:t>
            </a:r>
          </a:p>
        </p:txBody>
      </p:sp>
      <p:sp>
        <p:nvSpPr>
          <p:cNvPr id="73730" name="Text Box 2"/>
          <p:cNvSpPr txBox="1">
            <a:spLocks noChangeArrowheads="1"/>
          </p:cNvSpPr>
          <p:nvPr/>
        </p:nvSpPr>
        <p:spPr bwMode="auto">
          <a:xfrm>
            <a:off x="457200" y="1600200"/>
            <a:ext cx="8305800" cy="48768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Most commonly in adolescents and young adults &lt;30 - 35 years of age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smtClean="0">
                <a:ea typeface="AR PL SungtiL GB" charset="0"/>
                <a:cs typeface="AR PL SungtiL GB" charset="0"/>
              </a:rPr>
              <a:t> </a:t>
            </a:r>
            <a:r>
              <a:rPr lang="en-US" sz="3000" dirty="0">
                <a:ea typeface="AR PL SungtiL GB" charset="0"/>
                <a:cs typeface="AR PL SungtiL GB" charset="0"/>
              </a:rPr>
              <a:t>initial clinical manifestation of HCM  </a:t>
            </a:r>
            <a:r>
              <a:rPr lang="en-US" sz="3000" dirty="0" smtClean="0">
                <a:ea typeface="AR PL SungtiL GB" charset="0"/>
                <a:cs typeface="AR PL SungtiL GB" charset="0"/>
              </a:rPr>
              <a:t>in </a:t>
            </a:r>
            <a:r>
              <a:rPr lang="en-US" sz="3000" dirty="0">
                <a:ea typeface="AR PL SungtiL GB" charset="0"/>
                <a:cs typeface="AR PL SungtiL GB" charset="0"/>
              </a:rPr>
              <a:t>asymptomatic individuals</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Events are arrhythmia based- primary ventricular tachycardia and ventricular fibrillation</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HIGH RISK</a:t>
            </a:r>
          </a:p>
        </p:txBody>
      </p:sp>
      <p:sp>
        <p:nvSpPr>
          <p:cNvPr id="7475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5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u="sng" dirty="0">
                <a:solidFill>
                  <a:srgbClr val="FFFFFF"/>
                </a:solidFill>
                <a:ea typeface="AR PL SungtiL GB" charset="0"/>
                <a:cs typeface="AR PL SungtiL GB" charset="0"/>
              </a:rPr>
              <a:t>Secondary prevention</a:t>
            </a:r>
          </a:p>
          <a:p>
            <a:pPr marL="855663" lvl="1" indent="-455613" hangingPunct="1">
              <a:lnSpc>
                <a:spcPct val="100000"/>
              </a:lnSpc>
              <a:spcBef>
                <a:spcPts val="650"/>
              </a:spcBef>
              <a:buClr>
                <a:srgbClr val="DDDDDD"/>
              </a:buClr>
              <a:buSzPct val="90000"/>
              <a:buFont typeface="Times New Roman" pitchFamily="16" charset="0"/>
              <a:buAutoNum type="arabicPeriod"/>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Prior cardiac arrest </a:t>
            </a:r>
          </a:p>
          <a:p>
            <a:pPr marL="855663" lvl="1" indent="-455613" hangingPunct="1">
              <a:lnSpc>
                <a:spcPct val="100000"/>
              </a:lnSpc>
              <a:spcBef>
                <a:spcPts val="650"/>
              </a:spcBef>
              <a:buClr>
                <a:srgbClr val="DDDDDD"/>
              </a:buClr>
              <a:buSzPct val="90000"/>
              <a:buFont typeface="Times New Roman" pitchFamily="16" charset="0"/>
              <a:buAutoNum type="arabicPeriod"/>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dirty="0">
                <a:ea typeface="AR PL SungtiL GB" charset="0"/>
                <a:cs typeface="AR PL SungtiL GB" charset="0"/>
              </a:rPr>
              <a:t>Sustained ventricular tachycardia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274638"/>
            <a:ext cx="7467600" cy="11430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a:latin typeface="Franklin Gothic Book" charset="0"/>
              </a:rPr>
              <a:t>Insights From Genotype/Phenotype Studies</a:t>
            </a:r>
          </a:p>
        </p:txBody>
      </p:sp>
      <p:sp>
        <p:nvSpPr>
          <p:cNvPr id="15362" name="Text Box 2"/>
          <p:cNvSpPr txBox="1">
            <a:spLocks noChangeArrowheads="1"/>
          </p:cNvSpPr>
          <p:nvPr/>
        </p:nvSpPr>
        <p:spPr bwMode="auto">
          <a:xfrm>
            <a:off x="457200" y="1752600"/>
            <a:ext cx="81534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solidFill>
                  <a:srgbClr val="FFFFFF"/>
                </a:solidFill>
                <a:ea typeface="AR PL SungtiL GB" charset="0"/>
                <a:cs typeface="AR PL SungtiL GB" charset="0"/>
              </a:rPr>
              <a:t> </a:t>
            </a:r>
            <a:r>
              <a:rPr lang="en-US" sz="3000" dirty="0" err="1">
                <a:ea typeface="AR PL SungtiL GB" charset="0"/>
                <a:cs typeface="AR PL SungtiL GB" charset="0"/>
              </a:rPr>
              <a:t>autosomal</a:t>
            </a:r>
            <a:r>
              <a:rPr lang="en-US" sz="3000" dirty="0">
                <a:ea typeface="AR PL SungtiL GB" charset="0"/>
                <a:cs typeface="AR PL SungtiL GB" charset="0"/>
              </a:rPr>
              <a:t> dominant disease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Only 50% of the </a:t>
            </a:r>
            <a:r>
              <a:rPr lang="en-US" sz="3000" dirty="0" smtClean="0">
                <a:ea typeface="AR PL SungtiL GB" charset="0"/>
                <a:cs typeface="AR PL SungtiL GB" charset="0"/>
              </a:rPr>
              <a:t>offspring</a:t>
            </a: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The offspring of unaffected family members </a:t>
            </a:r>
            <a:r>
              <a:rPr lang="en-US" sz="3000" dirty="0" smtClean="0">
                <a:ea typeface="AR PL SungtiL GB" charset="0"/>
                <a:cs typeface="AR PL SungtiL GB" charset="0"/>
              </a:rPr>
              <a:t>- </a:t>
            </a:r>
            <a:r>
              <a:rPr lang="en-US" sz="3000" dirty="0">
                <a:ea typeface="AR PL SungtiL GB" charset="0"/>
                <a:cs typeface="AR PL SungtiL GB" charset="0"/>
              </a:rPr>
              <a:t>no risk of inheriting the gene and developing the disease.</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In any one family with FHCM, all affected members have the same mutation.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228600" y="228600"/>
            <a:ext cx="8763000" cy="6400800"/>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b="1" u="sng" dirty="0">
                <a:solidFill>
                  <a:srgbClr val="FFFFFF"/>
                </a:solidFill>
                <a:ea typeface="AR PL SungtiL GB" charset="0"/>
                <a:cs typeface="AR PL SungtiL GB" charset="0"/>
              </a:rPr>
              <a:t> Primary prevention- risk markers </a:t>
            </a:r>
          </a:p>
          <a:p>
            <a:pPr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sz="2400" dirty="0">
              <a:ea typeface="AR PL SungtiL GB" charset="0"/>
              <a:cs typeface="AR PL SungtiL GB" charset="0"/>
            </a:endParaRP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1. Family history of one or more premature HCM-related deaths  particularly if sudden and multiple</a:t>
            </a: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a:t>
            </a: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2. Unexplained syncope  especially if recent and in the young </a:t>
            </a: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a:t>
            </a: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3. </a:t>
            </a:r>
            <a:r>
              <a:rPr lang="en-US" sz="2400" dirty="0" err="1">
                <a:ea typeface="AR PL SungtiL GB" charset="0"/>
                <a:cs typeface="AR PL SungtiL GB" charset="0"/>
              </a:rPr>
              <a:t>Hypotensive</a:t>
            </a:r>
            <a:r>
              <a:rPr lang="en-US" sz="2400" dirty="0">
                <a:ea typeface="AR PL SungtiL GB" charset="0"/>
                <a:cs typeface="AR PL SungtiL GB" charset="0"/>
              </a:rPr>
              <a:t> or attenuated blood pressure response to exercise</a:t>
            </a: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sz="2400" dirty="0">
              <a:ea typeface="AR PL SungtiL GB" charset="0"/>
              <a:cs typeface="AR PL SungtiL GB" charset="0"/>
            </a:endParaRP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4. Multiple, repetitive  or prolonged   NSVT on serial ambulatory (</a:t>
            </a:r>
            <a:r>
              <a:rPr lang="en-US" sz="2400" dirty="0" err="1">
                <a:ea typeface="AR PL SungtiL GB" charset="0"/>
                <a:cs typeface="AR PL SungtiL GB" charset="0"/>
              </a:rPr>
              <a:t>Holter</a:t>
            </a:r>
            <a:r>
              <a:rPr lang="en-US" sz="2400" dirty="0">
                <a:ea typeface="AR PL SungtiL GB" charset="0"/>
                <a:cs typeface="AR PL SungtiL GB" charset="0"/>
              </a:rPr>
              <a:t>) ECG</a:t>
            </a: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sz="2400" dirty="0">
              <a:ea typeface="AR PL SungtiL GB" charset="0"/>
              <a:cs typeface="AR PL SungtiL GB" charset="0"/>
            </a:endParaRPr>
          </a:p>
          <a:p>
            <a:pPr marL="420688" indent="-382588" hangingPunct="1">
              <a:lnSpc>
                <a:spcPct val="100000"/>
              </a:lnSpc>
              <a:spcBef>
                <a:spcPts val="488"/>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5. Massive LV hypertrophy (wall thickness ≥30 mm)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idx="4294967295"/>
          </p:nvPr>
        </p:nvSpPr>
        <p:spPr>
          <a:xfrm>
            <a:off x="381000" y="274638"/>
            <a:ext cx="75438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POTENTIAL ARBITRATORS</a:t>
            </a:r>
          </a:p>
        </p:txBody>
      </p:sp>
      <p:sp>
        <p:nvSpPr>
          <p:cNvPr id="76802" name="Text Box 2"/>
          <p:cNvSpPr txBox="1">
            <a:spLocks noChangeArrowheads="1"/>
          </p:cNvSpPr>
          <p:nvPr/>
        </p:nvSpPr>
        <p:spPr bwMode="auto">
          <a:xfrm>
            <a:off x="457200" y="1600200"/>
            <a:ext cx="80772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Contrast-enhanced CMR</a:t>
            </a:r>
            <a:r>
              <a:rPr lang="en-US" sz="3000" baseline="30000" dirty="0">
                <a:ea typeface="AR PL SungtiL GB" charset="0"/>
                <a:cs typeface="AR PL SungtiL GB" charset="0"/>
              </a:rPr>
              <a:t> _</a:t>
            </a:r>
            <a:r>
              <a:rPr lang="en-US" sz="3000" dirty="0">
                <a:ea typeface="AR PL SungtiL GB" charset="0"/>
                <a:cs typeface="AR PL SungtiL GB" charset="0"/>
              </a:rPr>
              <a:t> delayed enhancement</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LV apical aneurysms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The end-stage phase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 </a:t>
            </a:r>
            <a:r>
              <a:rPr lang="en-US" sz="3000" dirty="0" err="1">
                <a:ea typeface="AR PL SungtiL GB" charset="0"/>
                <a:cs typeface="AR PL SungtiL GB" charset="0"/>
              </a:rPr>
              <a:t>Percutaneous</a:t>
            </a:r>
            <a:r>
              <a:rPr lang="en-US" sz="3000" dirty="0">
                <a:ea typeface="AR PL SungtiL GB" charset="0"/>
                <a:cs typeface="AR PL SungtiL GB" charset="0"/>
              </a:rPr>
              <a:t> alcohol </a:t>
            </a:r>
            <a:r>
              <a:rPr lang="en-US" sz="3000" dirty="0" err="1">
                <a:ea typeface="AR PL SungtiL GB" charset="0"/>
                <a:cs typeface="AR PL SungtiL GB" charset="0"/>
              </a:rPr>
              <a:t>septal</a:t>
            </a:r>
            <a:r>
              <a:rPr lang="en-US" sz="3000" dirty="0">
                <a:ea typeface="AR PL SungtiL GB" charset="0"/>
                <a:cs typeface="AR PL SungtiL GB" charset="0"/>
              </a:rPr>
              <a:t> ablation</a:t>
            </a:r>
            <a:r>
              <a:rPr lang="en-US" sz="3000" baseline="30000" dirty="0">
                <a:ea typeface="AR PL SungtiL GB" charset="0"/>
                <a:cs typeface="AR PL SungtiL GB" charset="0"/>
              </a:rPr>
              <a:t> </a:t>
            </a:r>
            <a:r>
              <a:rPr lang="en-US" sz="3000" dirty="0">
                <a:ea typeface="AR PL SungtiL GB" charset="0"/>
                <a:cs typeface="AR PL SungtiL GB" charset="0"/>
              </a:rPr>
              <a:t>with </a:t>
            </a:r>
            <a:r>
              <a:rPr lang="en-US" sz="3000" dirty="0" err="1">
                <a:ea typeface="AR PL SungtiL GB" charset="0"/>
                <a:cs typeface="AR PL SungtiL GB" charset="0"/>
              </a:rPr>
              <a:t>transmural</a:t>
            </a:r>
            <a:r>
              <a:rPr lang="en-US" sz="3000" dirty="0">
                <a:ea typeface="AR PL SungtiL GB" charset="0"/>
                <a:cs typeface="AR PL SungtiL GB" charset="0"/>
              </a:rPr>
              <a:t> myocardial infarction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idx="4294967295"/>
          </p:nvPr>
        </p:nvSpPr>
        <p:spPr>
          <a:xfrm>
            <a:off x="533400" y="304800"/>
            <a:ext cx="7467600" cy="6858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i="1">
                <a:latin typeface="Franklin Gothic Book" charset="0"/>
              </a:rPr>
              <a:t>Risk Stratification</a:t>
            </a:r>
          </a:p>
        </p:txBody>
      </p:sp>
      <p:pic>
        <p:nvPicPr>
          <p:cNvPr id="77826" name="Picture 2"/>
          <p:cNvPicPr>
            <a:picLocks noChangeAspect="1" noChangeArrowheads="1"/>
          </p:cNvPicPr>
          <p:nvPr/>
        </p:nvPicPr>
        <p:blipFill>
          <a:blip r:embed="rId3"/>
          <a:srcRect/>
          <a:stretch>
            <a:fillRect/>
          </a:stretch>
        </p:blipFill>
        <p:spPr bwMode="auto">
          <a:xfrm>
            <a:off x="1828800" y="1143000"/>
            <a:ext cx="5037138" cy="5715000"/>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ChangeArrowheads="1"/>
          </p:cNvSpPr>
          <p:nvPr>
            <p:ph type="title" idx="4294967295"/>
          </p:nvPr>
        </p:nvSpPr>
        <p:spPr>
          <a:xfrm>
            <a:off x="457200" y="274638"/>
            <a:ext cx="7467600" cy="2620962"/>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b="1" i="1" u="sng">
                <a:latin typeface="Arial Black" pitchFamily="32" charset="0"/>
              </a:rPr>
              <a:t>FAMILY SCREENING STRATEGY</a:t>
            </a:r>
          </a:p>
        </p:txBody>
      </p:sp>
      <p:sp>
        <p:nvSpPr>
          <p:cNvPr id="78850" name="Text Box 2"/>
          <p:cNvSpPr txBox="1">
            <a:spLocks noChangeArrowheads="1"/>
          </p:cNvSpPr>
          <p:nvPr/>
        </p:nvSpPr>
        <p:spPr bwMode="auto">
          <a:xfrm>
            <a:off x="457200" y="1905000"/>
            <a:ext cx="7467600" cy="3001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Age &lt;12 y</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Optional unless:</a:t>
            </a:r>
          </a:p>
          <a:p>
            <a:pPr marL="420688" indent="-382588" hangingPunct="1">
              <a:lnSpc>
                <a:spcPct val="100000"/>
              </a:lnSpc>
              <a:spcBef>
                <a:spcPts val="600"/>
              </a:spcBef>
              <a:buClrTx/>
              <a:buSzTx/>
              <a:buFontTx/>
              <a:buNone/>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Family history of premature death from  </a:t>
            </a:r>
          </a:p>
          <a:p>
            <a:pPr marL="420688" indent="-382588" hangingPunct="1">
              <a:lnSpc>
                <a:spcPct val="100000"/>
              </a:lnSpc>
              <a:spcBef>
                <a:spcPts val="600"/>
              </a:spcBef>
              <a:buClrTx/>
              <a:buSzTx/>
              <a:buFontTx/>
              <a:buNone/>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HCM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idx="4294967295"/>
          </p:nvPr>
        </p:nvSpPr>
        <p:spPr>
          <a:xfrm>
            <a:off x="457200" y="274638"/>
            <a:ext cx="7467600" cy="1143000"/>
          </a:xfrm>
          <a:ln/>
        </p:spPr>
        <p:txBody>
          <a:bodyPr/>
          <a:lstStyle/>
          <a:p>
            <a:endParaRPr lang="en-IN"/>
          </a:p>
        </p:txBody>
      </p:sp>
      <p:sp>
        <p:nvSpPr>
          <p:cNvPr id="79874" name="Text Box 2"/>
          <p:cNvSpPr txBox="1">
            <a:spLocks noChangeArrowheads="1"/>
          </p:cNvSpPr>
          <p:nvPr/>
        </p:nvSpPr>
        <p:spPr bwMode="auto">
          <a:xfrm>
            <a:off x="457200" y="1600200"/>
            <a:ext cx="79248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Age 12 to 18–21 y</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Every 12–18 mo</a:t>
            </a:r>
          </a:p>
          <a:p>
            <a:pPr marL="420688" indent="-382588" hangingPunct="1">
              <a:lnSpc>
                <a:spcPct val="100000"/>
              </a:lnSpc>
              <a:spcBef>
                <a:spcPts val="600"/>
              </a:spcBef>
              <a:buClrTx/>
              <a:buSzTx/>
              <a:buFontTx/>
              <a:buNone/>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3000" dirty="0">
              <a:ea typeface="AR PL SungtiL GB" charset="0"/>
              <a:cs typeface="AR PL SungtiL GB" charset="0"/>
            </a:endParaRPr>
          </a:p>
          <a:p>
            <a:pPr marL="420688" indent="-382588" hangingPunct="1">
              <a:lnSpc>
                <a:spcPct val="100000"/>
              </a:lnSpc>
              <a:spcBef>
                <a:spcPts val="600"/>
              </a:spcBef>
              <a:buClrTx/>
              <a:buSzTx/>
              <a:buFontTx/>
              <a:buNone/>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Age &gt;18–21 y</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000" dirty="0">
                <a:ea typeface="AR PL SungtiL GB" charset="0"/>
                <a:cs typeface="AR PL SungtiL GB" charset="0"/>
              </a:rPr>
              <a:t>At onset of symptoms or at least every 5 y  More frequent intervals are appropriate in families with  late-onset HCM.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MEDICAL THERAPY</a:t>
            </a:r>
          </a:p>
        </p:txBody>
      </p:sp>
      <p:sp>
        <p:nvSpPr>
          <p:cNvPr id="81922"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 </a:t>
            </a:r>
            <a:r>
              <a:rPr lang="en-US" sz="3000" dirty="0">
                <a:ea typeface="AR PL SungtiL GB" charset="0"/>
                <a:cs typeface="AR PL SungtiL GB" charset="0"/>
              </a:rPr>
              <a:t>Initial therapeutic approach to relieving </a:t>
            </a:r>
            <a:r>
              <a:rPr lang="en-US" sz="3000" dirty="0" err="1">
                <a:ea typeface="AR PL SungtiL GB" charset="0"/>
                <a:cs typeface="AR PL SungtiL GB" charset="0"/>
              </a:rPr>
              <a:t>symtoms</a:t>
            </a:r>
            <a:r>
              <a:rPr lang="en-US" sz="3000" dirty="0">
                <a:ea typeface="AR PL SungtiL GB" charset="0"/>
                <a:cs typeface="AR PL SungtiL GB" charset="0"/>
              </a:rPr>
              <a:t> with obstructive HCM.</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Beta -Adrenergic blocking agents are the initial drug of choice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Beta Blockers</a:t>
            </a:r>
          </a:p>
        </p:txBody>
      </p:sp>
      <p:sp>
        <p:nvSpPr>
          <p:cNvPr id="8294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 </a:t>
            </a:r>
            <a:r>
              <a:rPr lang="en-US" sz="3000" dirty="0">
                <a:ea typeface="AR PL SungtiL GB" charset="0"/>
                <a:cs typeface="AR PL SungtiL GB" charset="0"/>
              </a:rPr>
              <a:t>Advantages of beta blockers include</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1. Decreased heart rate response to exercise</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2. Decreased outflow tract gradient with exercise</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3.Relief of angina by a decrease in myocardial oxygen demand </a:t>
            </a:r>
          </a:p>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4 Improvement in diastolic filling</a:t>
            </a:r>
          </a:p>
          <a:p>
            <a:pPr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457200" y="274638"/>
            <a:ext cx="7467600" cy="1143000"/>
          </a:xfrm>
          <a:ln/>
        </p:spPr>
        <p:txBody>
          <a:bodyPr/>
          <a:lstStyle/>
          <a:p>
            <a:endParaRPr lang="en-IN"/>
          </a:p>
        </p:txBody>
      </p:sp>
      <p:sp>
        <p:nvSpPr>
          <p:cNvPr id="83970"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Dosage  should be titrated to symptom relief or to obtain a resting heart rate of &lt;60 beats/min </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May require up to 400 mg equivalent of </a:t>
            </a:r>
            <a:r>
              <a:rPr lang="en-US" sz="3000" dirty="0" err="1">
                <a:ea typeface="AR PL SungtiL GB" charset="0"/>
                <a:cs typeface="AR PL SungtiL GB" charset="0"/>
              </a:rPr>
              <a:t>metoprolol</a:t>
            </a: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No proven reduction in the incidence of SCD </a:t>
            </a:r>
            <a:r>
              <a:rPr lang="en-US" sz="3000" dirty="0" smtClean="0">
                <a:ea typeface="AR PL SungtiL GB" charset="0"/>
                <a:cs typeface="AR PL SungtiL GB" charset="0"/>
              </a:rPr>
              <a:t>.</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dirty="0">
                <a:latin typeface="Franklin Gothic Book" charset="0"/>
              </a:rPr>
              <a:t>Calcium Channel Blockers</a:t>
            </a:r>
          </a:p>
        </p:txBody>
      </p:sp>
      <p:sp>
        <p:nvSpPr>
          <p:cNvPr id="8499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 </a:t>
            </a:r>
            <a:r>
              <a:rPr lang="en-US" sz="3000" dirty="0">
                <a:ea typeface="AR PL SungtiL GB" charset="0"/>
                <a:cs typeface="AR PL SungtiL GB" charset="0"/>
              </a:rPr>
              <a:t>specifically </a:t>
            </a:r>
            <a:r>
              <a:rPr lang="en-US" sz="3000" dirty="0" err="1">
                <a:ea typeface="AR PL SungtiL GB" charset="0"/>
                <a:cs typeface="AR PL SungtiL GB" charset="0"/>
              </a:rPr>
              <a:t>verapamil</a:t>
            </a:r>
            <a:r>
              <a:rPr lang="en-US" sz="3000" dirty="0">
                <a:ea typeface="AR PL SungtiL GB" charset="0"/>
                <a:cs typeface="AR PL SungtiL GB" charset="0"/>
              </a:rPr>
              <a:t> and </a:t>
            </a:r>
            <a:r>
              <a:rPr lang="en-US" sz="3000" dirty="0" err="1">
                <a:ea typeface="AR PL SungtiL GB" charset="0"/>
                <a:cs typeface="AR PL SungtiL GB" charset="0"/>
              </a:rPr>
              <a:t>diltiazem</a:t>
            </a:r>
            <a:endParaRPr lang="en-US" sz="3000" dirty="0">
              <a:ea typeface="AR PL SungtiL GB" charset="0"/>
              <a:cs typeface="AR PL SungtiL GB" charset="0"/>
            </a:endParaRP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decrease </a:t>
            </a:r>
            <a:r>
              <a:rPr lang="en-US" sz="3000" dirty="0" err="1">
                <a:ea typeface="AR PL SungtiL GB" charset="0"/>
                <a:cs typeface="AR PL SungtiL GB" charset="0"/>
              </a:rPr>
              <a:t>inotropy</a:t>
            </a:r>
            <a:r>
              <a:rPr lang="en-US" sz="3000" dirty="0">
                <a:ea typeface="AR PL SungtiL GB" charset="0"/>
                <a:cs typeface="AR PL SungtiL GB" charset="0"/>
              </a:rPr>
              <a:t> and </a:t>
            </a:r>
            <a:r>
              <a:rPr lang="en-US" sz="3000" dirty="0" err="1">
                <a:ea typeface="AR PL SungtiL GB" charset="0"/>
                <a:cs typeface="AR PL SungtiL GB" charset="0"/>
              </a:rPr>
              <a:t>chronotropy</a:t>
            </a:r>
            <a:r>
              <a:rPr lang="en-US" sz="3000" dirty="0">
                <a:ea typeface="AR PL SungtiL GB" charset="0"/>
                <a:cs typeface="AR PL SungtiL GB" charset="0"/>
              </a:rPr>
              <a:t>  </a:t>
            </a:r>
            <a:endParaRPr lang="en-US" sz="3000" dirty="0" smtClean="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also </a:t>
            </a:r>
            <a:r>
              <a:rPr lang="en-US" sz="3000" dirty="0">
                <a:ea typeface="AR PL SungtiL GB" charset="0"/>
                <a:cs typeface="AR PL SungtiL GB" charset="0"/>
              </a:rPr>
              <a:t>improve abnormal diastolic relaxation by preventing calcium influx</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baseline="30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a:t>
            </a:r>
            <a:r>
              <a:rPr lang="en-US" sz="3000" dirty="0" err="1">
                <a:ea typeface="AR PL SungtiL GB" charset="0"/>
                <a:cs typeface="AR PL SungtiL GB" charset="0"/>
              </a:rPr>
              <a:t>Verapamil</a:t>
            </a:r>
            <a:r>
              <a:rPr lang="en-US" sz="3000" dirty="0">
                <a:ea typeface="AR PL SungtiL GB" charset="0"/>
                <a:cs typeface="AR PL SungtiL GB" charset="0"/>
              </a:rPr>
              <a:t> -used most frequently due to its minimal effect on </a:t>
            </a:r>
            <a:r>
              <a:rPr lang="en-US" sz="3000" dirty="0" err="1">
                <a:ea typeface="AR PL SungtiL GB" charset="0"/>
                <a:cs typeface="AR PL SungtiL GB" charset="0"/>
              </a:rPr>
              <a:t>afterload</a:t>
            </a:r>
            <a:r>
              <a:rPr lang="en-US" sz="3000" dirty="0">
                <a:ea typeface="AR PL SungtiL GB" charset="0"/>
                <a:cs typeface="AR PL SungtiL GB"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457200" y="457200"/>
            <a:ext cx="8229600" cy="52117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smtClean="0">
                <a:ea typeface="AR PL SungtiL GB" charset="0"/>
                <a:cs typeface="AR PL SungtiL GB" charset="0"/>
              </a:rPr>
              <a:t>improvement </a:t>
            </a:r>
            <a:r>
              <a:rPr lang="en-US" sz="3000" dirty="0">
                <a:ea typeface="AR PL SungtiL GB" charset="0"/>
                <a:cs typeface="AR PL SungtiL GB" charset="0"/>
              </a:rPr>
              <a:t>in diastolic filling occurred with </a:t>
            </a:r>
            <a:r>
              <a:rPr lang="en-US" sz="3000" dirty="0" err="1">
                <a:ea typeface="AR PL SungtiL GB" charset="0"/>
                <a:cs typeface="AR PL SungtiL GB" charset="0"/>
              </a:rPr>
              <a:t>verapamil</a:t>
            </a:r>
            <a:r>
              <a:rPr lang="en-US" sz="3000" dirty="0">
                <a:ea typeface="AR PL SungtiL GB" charset="0"/>
                <a:cs typeface="AR PL SungtiL GB" charset="0"/>
              </a:rPr>
              <a:t> .</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CCB’s may improve angina to a greater degree than  beta blockers. </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a:t>
            </a:r>
            <a:r>
              <a:rPr lang="en-US" sz="3000" dirty="0" err="1">
                <a:ea typeface="AR PL SungtiL GB" charset="0"/>
                <a:cs typeface="AR PL SungtiL GB" charset="0"/>
              </a:rPr>
              <a:t>verapamil</a:t>
            </a:r>
            <a:r>
              <a:rPr lang="en-US" sz="3000" dirty="0">
                <a:ea typeface="AR PL SungtiL GB" charset="0"/>
                <a:cs typeface="AR PL SungtiL GB" charset="0"/>
              </a:rPr>
              <a:t> - sustained symptomatic improvement in &lt;50% of patients</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 resting heart rate of 60 beats/min and may require up to 480 mg/d.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b="1">
                <a:latin typeface="Franklin Gothic Book" charset="0"/>
              </a:rPr>
              <a:t>MORPHOLOGY</a:t>
            </a:r>
          </a:p>
        </p:txBody>
      </p:sp>
      <p:sp>
        <p:nvSpPr>
          <p:cNvPr id="17410"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Asymmetric  hypertrophy with small left ventricular cavity</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Diffuse hypertrophy of septum and </a:t>
            </a:r>
            <a:r>
              <a:rPr lang="en-US" sz="3000" dirty="0" err="1">
                <a:ea typeface="AR PL SungtiL GB" charset="0"/>
                <a:cs typeface="AR PL SungtiL GB" charset="0"/>
              </a:rPr>
              <a:t>anterolateral</a:t>
            </a:r>
            <a:r>
              <a:rPr lang="en-US" sz="3000" dirty="0">
                <a:ea typeface="AR PL SungtiL GB" charset="0"/>
                <a:cs typeface="AR PL SungtiL GB" charset="0"/>
              </a:rPr>
              <a:t> free wall(70-75%)</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Basal </a:t>
            </a:r>
            <a:r>
              <a:rPr lang="en-US" sz="3000" dirty="0" err="1">
                <a:ea typeface="AR PL SungtiL GB" charset="0"/>
                <a:cs typeface="AR PL SungtiL GB" charset="0"/>
              </a:rPr>
              <a:t>septal</a:t>
            </a:r>
            <a:r>
              <a:rPr lang="en-US" sz="3000" dirty="0">
                <a:ea typeface="AR PL SungtiL GB" charset="0"/>
                <a:cs typeface="AR PL SungtiL GB" charset="0"/>
              </a:rPr>
              <a:t> hypertrophy(10-15%)</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Concentric hypertrophy(5%)</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Apical hypertrophy(&lt;5%)</a:t>
            </a:r>
          </a:p>
          <a:p>
            <a:pPr marL="419100" indent="-382588" hangingPunct="1">
              <a:lnSpc>
                <a:spcPct val="100000"/>
              </a:lnSpc>
              <a:spcBef>
                <a:spcPts val="600"/>
              </a:spcBef>
              <a:buClr>
                <a:srgbClr val="DDDDDD"/>
              </a:buClr>
              <a:buSzPct val="80000"/>
              <a:buFont typeface="Wingdings 2"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Hypertrophy of lateral wall(1-2%)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idx="4294967295"/>
          </p:nvPr>
        </p:nvSpPr>
        <p:spPr>
          <a:xfrm>
            <a:off x="457200" y="274638"/>
            <a:ext cx="7467600" cy="1143000"/>
          </a:xfrm>
          <a:ln/>
        </p:spPr>
        <p:txBody>
          <a:bodyPr/>
          <a:lstStyle/>
          <a:p>
            <a:endParaRPr lang="en-IN"/>
          </a:p>
        </p:txBody>
      </p:sp>
      <p:sp>
        <p:nvSpPr>
          <p:cNvPr id="8806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a:ea typeface="AR PL SungtiL GB" charset="0"/>
                <a:cs typeface="AR PL SungtiL GB" charset="0"/>
              </a:rPr>
              <a:t>Diltiazem</a:t>
            </a:r>
            <a:r>
              <a:rPr lang="en-US" sz="3000" dirty="0">
                <a:ea typeface="AR PL SungtiL GB" charset="0"/>
                <a:cs typeface="AR PL SungtiL GB" charset="0"/>
              </a:rPr>
              <a:t>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more </a:t>
            </a:r>
            <a:r>
              <a:rPr lang="en-US" sz="3000" dirty="0" err="1">
                <a:ea typeface="AR PL SungtiL GB" charset="0"/>
                <a:cs typeface="AR PL SungtiL GB" charset="0"/>
              </a:rPr>
              <a:t>vasodilating</a:t>
            </a:r>
            <a:r>
              <a:rPr lang="en-US" sz="3000" dirty="0">
                <a:ea typeface="AR PL SungtiL GB" charset="0"/>
                <a:cs typeface="AR PL SungtiL GB" charset="0"/>
              </a:rPr>
              <a:t> properties.</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a:ea typeface="AR PL SungtiL GB" charset="0"/>
                <a:cs typeface="AR PL SungtiL GB" charset="0"/>
              </a:rPr>
              <a:t>Dihydropyridines</a:t>
            </a:r>
            <a:r>
              <a:rPr lang="en-US" sz="3000" dirty="0">
                <a:ea typeface="AR PL SungtiL GB" charset="0"/>
                <a:cs typeface="AR PL SungtiL GB" charset="0"/>
              </a:rPr>
              <a:t>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will increase the severity of the outflow tract by reducing </a:t>
            </a:r>
            <a:r>
              <a:rPr lang="en-US" sz="3000" dirty="0" err="1">
                <a:ea typeface="AR PL SungtiL GB" charset="0"/>
                <a:cs typeface="AR PL SungtiL GB" charset="0"/>
              </a:rPr>
              <a:t>afterload</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1066800"/>
            <a:ext cx="8229600" cy="56388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b="1" dirty="0" err="1">
                <a:ea typeface="AR PL SungtiL GB" charset="0"/>
                <a:cs typeface="AR PL SungtiL GB" charset="0"/>
              </a:rPr>
              <a:t>Disopyramide</a:t>
            </a:r>
            <a:r>
              <a:rPr lang="en-US" sz="3000" dirty="0">
                <a:ea typeface="AR PL SungtiL GB" charset="0"/>
                <a:cs typeface="AR PL SungtiL GB" charset="0"/>
              </a:rPr>
              <a:t> </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The negative </a:t>
            </a:r>
            <a:r>
              <a:rPr lang="en-US" sz="3000" dirty="0" err="1">
                <a:ea typeface="AR PL SungtiL GB" charset="0"/>
                <a:cs typeface="AR PL SungtiL GB" charset="0"/>
              </a:rPr>
              <a:t>inotropic</a:t>
            </a:r>
            <a:r>
              <a:rPr lang="en-US" sz="3000" dirty="0">
                <a:ea typeface="AR PL SungtiL GB" charset="0"/>
                <a:cs typeface="AR PL SungtiL GB" charset="0"/>
              </a:rPr>
              <a:t> effect </a:t>
            </a:r>
            <a:r>
              <a:rPr lang="en-US" sz="3000" dirty="0" smtClean="0">
                <a:ea typeface="AR PL SungtiL GB" charset="0"/>
                <a:cs typeface="AR PL SungtiL GB" charset="0"/>
              </a:rPr>
              <a:t>- </a:t>
            </a:r>
            <a:r>
              <a:rPr lang="en-US" sz="3000" dirty="0">
                <a:ea typeface="AR PL SungtiL GB" charset="0"/>
                <a:cs typeface="AR PL SungtiL GB" charset="0"/>
              </a:rPr>
              <a:t>decrease the gradient and improve symptoms.</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Concomitant </a:t>
            </a:r>
            <a:r>
              <a:rPr lang="en-US" sz="3000" dirty="0" err="1">
                <a:ea typeface="AR PL SungtiL GB" charset="0"/>
                <a:cs typeface="AR PL SungtiL GB" charset="0"/>
              </a:rPr>
              <a:t>betablockade</a:t>
            </a:r>
            <a:r>
              <a:rPr lang="en-US" sz="3000" dirty="0">
                <a:ea typeface="AR PL SungtiL GB" charset="0"/>
                <a:cs typeface="AR PL SungtiL GB" charset="0"/>
              </a:rPr>
              <a:t>  to prevent rapid </a:t>
            </a:r>
            <a:r>
              <a:rPr lang="en-US" sz="3000" dirty="0" err="1">
                <a:ea typeface="AR PL SungtiL GB" charset="0"/>
                <a:cs typeface="AR PL SungtiL GB" charset="0"/>
              </a:rPr>
              <a:t>atrioventricular</a:t>
            </a:r>
            <a:r>
              <a:rPr lang="en-US" sz="3000" dirty="0">
                <a:ea typeface="AR PL SungtiL GB" charset="0"/>
                <a:cs typeface="AR PL SungtiL GB" charset="0"/>
              </a:rPr>
              <a:t> node conduction.</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dosage 300 to 600 mg/d.</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corrected QT interval  to be </a:t>
            </a:r>
            <a:r>
              <a:rPr lang="en-US" sz="3000" dirty="0" smtClean="0">
                <a:ea typeface="AR PL SungtiL GB" charset="0"/>
                <a:cs typeface="AR PL SungtiL GB" charset="0"/>
              </a:rPr>
              <a:t>monitored</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idx="4294967295"/>
          </p:nvPr>
        </p:nvSpPr>
        <p:spPr>
          <a:xfrm>
            <a:off x="457200" y="274638"/>
            <a:ext cx="7467600" cy="1143000"/>
          </a:xfrm>
          <a:ln/>
        </p:spPr>
        <p:txBody>
          <a:bodyPr/>
          <a:lstStyle/>
          <a:p>
            <a:endParaRPr lang="en-IN"/>
          </a:p>
        </p:txBody>
      </p:sp>
      <p:sp>
        <p:nvSpPr>
          <p:cNvPr id="9011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standard  practice  is to start </a:t>
            </a:r>
            <a:r>
              <a:rPr lang="en-US" sz="3000" dirty="0" err="1">
                <a:ea typeface="AR PL SungtiL GB" charset="0"/>
                <a:cs typeface="AR PL SungtiL GB" charset="0"/>
              </a:rPr>
              <a:t>betablocker</a:t>
            </a:r>
            <a:r>
              <a:rPr lang="en-US" sz="3000" dirty="0">
                <a:ea typeface="AR PL SungtiL GB" charset="0"/>
                <a:cs typeface="AR PL SungtiL GB" charset="0"/>
              </a:rPr>
              <a:t>   as the initial therapy.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gradually increase to optimal dosages. </a:t>
            </a:r>
          </a:p>
          <a:p>
            <a:pPr marL="420688"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If patients cannot tolerate </a:t>
            </a:r>
            <a:r>
              <a:rPr lang="en-US" sz="3000" dirty="0" err="1">
                <a:ea typeface="AR PL SungtiL GB" charset="0"/>
                <a:cs typeface="AR PL SungtiL GB" charset="0"/>
              </a:rPr>
              <a:t>betablockers</a:t>
            </a:r>
            <a:r>
              <a:rPr lang="en-US" sz="3000" dirty="0">
                <a:ea typeface="AR PL SungtiL GB" charset="0"/>
                <a:cs typeface="AR PL SungtiL GB" charset="0"/>
              </a:rPr>
              <a:t> </a:t>
            </a:r>
            <a:r>
              <a:rPr lang="en-US" sz="3000" dirty="0" smtClean="0">
                <a:ea typeface="AR PL SungtiL GB" charset="0"/>
                <a:cs typeface="AR PL SungtiL GB" charset="0"/>
              </a:rPr>
              <a:t>-a  </a:t>
            </a:r>
            <a:r>
              <a:rPr lang="en-US" sz="3000" dirty="0">
                <a:ea typeface="AR PL SungtiL GB" charset="0"/>
                <a:cs typeface="AR PL SungtiL GB" charset="0"/>
              </a:rPr>
              <a:t>CCB, (</a:t>
            </a:r>
            <a:r>
              <a:rPr lang="en-US" sz="3000" dirty="0" err="1">
                <a:ea typeface="AR PL SungtiL GB" charset="0"/>
                <a:cs typeface="AR PL SungtiL GB" charset="0"/>
              </a:rPr>
              <a:t>verapamil</a:t>
            </a:r>
            <a:r>
              <a:rPr lang="en-US" sz="3000" dirty="0">
                <a:ea typeface="AR PL SungtiL GB" charset="0"/>
                <a:cs typeface="AR PL SungtiL GB" charset="0"/>
              </a:rPr>
              <a:t>) </a:t>
            </a:r>
            <a:r>
              <a:rPr lang="en-US" sz="3000" dirty="0" smtClean="0">
                <a:ea typeface="AR PL SungtiL GB" charset="0"/>
                <a:cs typeface="AR PL SungtiL GB" charset="0"/>
              </a:rPr>
              <a:t> </a:t>
            </a:r>
            <a:r>
              <a:rPr lang="en-US" sz="3000" dirty="0">
                <a:ea typeface="AR PL SungtiL GB" charset="0"/>
                <a:cs typeface="AR PL SungtiL GB" charset="0"/>
              </a:rPr>
              <a:t>started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92162" name="Picture 2"/>
          <p:cNvPicPr>
            <a:picLocks noChangeAspect="1" noChangeArrowheads="1"/>
          </p:cNvPicPr>
          <p:nvPr/>
        </p:nvPicPr>
        <p:blipFill>
          <a:blip r:embed="rId3"/>
          <a:srcRect/>
          <a:stretch>
            <a:fillRect/>
          </a:stretch>
        </p:blipFill>
        <p:spPr bwMode="auto">
          <a:xfrm>
            <a:off x="0" y="1600200"/>
            <a:ext cx="9144000" cy="380682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idx="4294967295"/>
          </p:nvPr>
        </p:nvSpPr>
        <p:spPr>
          <a:xfrm>
            <a:off x="457200" y="274638"/>
            <a:ext cx="7467600" cy="1143000"/>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           SEPTAL MYECTOMY </a:t>
            </a:r>
            <a:br>
              <a:rPr lang="en-US" sz="4600">
                <a:latin typeface="Franklin Gothic Book" charset="0"/>
              </a:rPr>
            </a:br>
            <a:r>
              <a:rPr lang="en-US" sz="4600">
                <a:latin typeface="Franklin Gothic Book" charset="0"/>
              </a:rPr>
              <a:t>          (Morrow procedure)</a:t>
            </a:r>
          </a:p>
        </p:txBody>
      </p:sp>
      <p:sp>
        <p:nvSpPr>
          <p:cNvPr id="93186"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solidFill>
                <a:srgbClr val="FFFFFF"/>
              </a:solidFill>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Gold standard therapy for patients with obstruction and severe drug refractory symptoms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600" b="1" i="1">
                <a:latin typeface="Franklin Gothic Book" charset="0"/>
              </a:rPr>
              <a:t>ELIGIBLE PATIENTS FOR MYECTOMY</a:t>
            </a:r>
          </a:p>
        </p:txBody>
      </p:sp>
      <p:sp>
        <p:nvSpPr>
          <p:cNvPr id="94210"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400" dirty="0">
                <a:ea typeface="AR PL SungtiL GB" charset="0"/>
                <a:cs typeface="AR PL SungtiL GB" charset="0"/>
              </a:rPr>
              <a:t>Clinical:</a:t>
            </a:r>
          </a:p>
          <a:p>
            <a:pPr marL="419100" indent="-382588">
              <a:spcBef>
                <a:spcPts val="600"/>
              </a:spcBef>
              <a:buClr>
                <a:srgbClr val="DDDDDD"/>
              </a:buClr>
              <a:buSzPct val="8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a:ea typeface="AR PL SungtiL GB" charset="0"/>
                <a:cs typeface="AR PL SungtiL GB" charset="0"/>
              </a:rPr>
              <a:t>    Severe </a:t>
            </a:r>
            <a:r>
              <a:rPr lang="en-US" sz="2400" dirty="0" err="1">
                <a:ea typeface="AR PL SungtiL GB" charset="0"/>
                <a:cs typeface="AR PL SungtiL GB" charset="0"/>
              </a:rPr>
              <a:t>dyspnea</a:t>
            </a:r>
            <a:r>
              <a:rPr lang="en-US" sz="2400" dirty="0">
                <a:ea typeface="AR PL SungtiL GB" charset="0"/>
                <a:cs typeface="AR PL SungtiL GB" charset="0"/>
              </a:rPr>
              <a:t> or chest pain (NYHA classes III or IV)  despite optimal medical </a:t>
            </a:r>
            <a:r>
              <a:rPr lang="en-US" sz="2400" dirty="0" smtClean="0">
                <a:ea typeface="AR PL SungtiL GB" charset="0"/>
                <a:cs typeface="AR PL SungtiL GB" charset="0"/>
              </a:rPr>
              <a:t>therapy</a:t>
            </a: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smtClean="0">
                <a:ea typeface="AR PL SungtiL GB" charset="0"/>
                <a:cs typeface="AR PL SungtiL GB" charset="0"/>
              </a:rPr>
              <a:t>Hemodynamic</a:t>
            </a:r>
          </a:p>
          <a:p>
            <a:pPr marL="420688" indent="-382588">
              <a:spcBef>
                <a:spcPts val="600"/>
              </a:spcBef>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smtClean="0">
                <a:ea typeface="AR PL SungtiL GB" charset="0"/>
                <a:cs typeface="AR PL SungtiL GB" charset="0"/>
              </a:rPr>
              <a:t>    Dynamic LVOT gradient at rest or with physiologic provocation 50 mm Hg associated with </a:t>
            </a:r>
            <a:r>
              <a:rPr lang="en-US" sz="2400" dirty="0" err="1" smtClean="0">
                <a:ea typeface="AR PL SungtiL GB" charset="0"/>
                <a:cs typeface="AR PL SungtiL GB" charset="0"/>
              </a:rPr>
              <a:t>septal</a:t>
            </a:r>
            <a:r>
              <a:rPr lang="en-US" sz="2400" dirty="0" smtClean="0">
                <a:ea typeface="AR PL SungtiL GB" charset="0"/>
                <a:cs typeface="AR PL SungtiL GB" charset="0"/>
              </a:rPr>
              <a:t> hypertrophy and SAM of the mitral valve.</a:t>
            </a:r>
          </a:p>
          <a:p>
            <a:pPr marL="420688" indent="-382588">
              <a:spcBef>
                <a:spcPts val="600"/>
              </a:spcBef>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2400" dirty="0" smtClean="0">
              <a:ea typeface="AR PL SungtiL GB" charset="0"/>
              <a:cs typeface="AR PL SungtiL GB" charset="0"/>
            </a:endParaRPr>
          </a:p>
          <a:p>
            <a:pPr marL="419100" indent="-382588">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smtClean="0">
                <a:ea typeface="AR PL SungtiL GB" charset="0"/>
                <a:cs typeface="AR PL SungtiL GB" charset="0"/>
              </a:rPr>
              <a:t> Anatomic</a:t>
            </a:r>
          </a:p>
          <a:p>
            <a:pPr marL="420688" indent="-382588">
              <a:spcBef>
                <a:spcPts val="600"/>
              </a:spcBef>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smtClean="0">
                <a:ea typeface="AR PL SungtiL GB" charset="0"/>
                <a:cs typeface="AR PL SungtiL GB" charset="0"/>
              </a:rPr>
              <a:t>    Targeted anterior </a:t>
            </a:r>
            <a:r>
              <a:rPr lang="en-US" sz="2400" dirty="0" err="1" smtClean="0">
                <a:ea typeface="AR PL SungtiL GB" charset="0"/>
                <a:cs typeface="AR PL SungtiL GB" charset="0"/>
              </a:rPr>
              <a:t>septal</a:t>
            </a:r>
            <a:r>
              <a:rPr lang="en-US" sz="2400" dirty="0" smtClean="0">
                <a:ea typeface="AR PL SungtiL GB" charset="0"/>
                <a:cs typeface="AR PL SungtiL GB" charset="0"/>
              </a:rPr>
              <a:t> thickness sufficient to perform the procedure safely and effectively </a:t>
            </a:r>
          </a:p>
          <a:p>
            <a:pPr marL="420688" indent="-382588" hangingPunct="1">
              <a:lnSpc>
                <a:spcPct val="100000"/>
              </a:lnSpc>
              <a:spcBef>
                <a:spcPts val="600"/>
              </a:spcBef>
              <a:buClrTx/>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457200" y="1143000"/>
            <a:ext cx="8229600" cy="49831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a:t>
            </a:r>
            <a:r>
              <a:rPr lang="en-US" sz="3000" dirty="0" err="1">
                <a:ea typeface="AR PL SungtiL GB" charset="0"/>
                <a:cs typeface="AR PL SungtiL GB" charset="0"/>
              </a:rPr>
              <a:t>Transaortic</a:t>
            </a:r>
            <a:r>
              <a:rPr lang="en-US" sz="3000" dirty="0">
                <a:ea typeface="AR PL SungtiL GB" charset="0"/>
                <a:cs typeface="AR PL SungtiL GB" charset="0"/>
              </a:rPr>
              <a:t> resection of </a:t>
            </a:r>
            <a:r>
              <a:rPr lang="en-US" sz="3000" dirty="0" smtClean="0">
                <a:ea typeface="AR PL SungtiL GB" charset="0"/>
                <a:cs typeface="AR PL SungtiL GB" charset="0"/>
              </a:rPr>
              <a:t>3 </a:t>
            </a:r>
            <a:r>
              <a:rPr lang="en-US" sz="3000" dirty="0">
                <a:ea typeface="AR PL SungtiL GB" charset="0"/>
                <a:cs typeface="AR PL SungtiL GB" charset="0"/>
              </a:rPr>
              <a:t>to </a:t>
            </a:r>
            <a:r>
              <a:rPr lang="en-US" sz="3000" dirty="0" smtClean="0">
                <a:ea typeface="AR PL SungtiL GB" charset="0"/>
                <a:cs typeface="AR PL SungtiL GB" charset="0"/>
              </a:rPr>
              <a:t>10gm </a:t>
            </a:r>
            <a:r>
              <a:rPr lang="en-US" sz="3000" dirty="0">
                <a:ea typeface="AR PL SungtiL GB" charset="0"/>
                <a:cs typeface="AR PL SungtiL GB" charset="0"/>
              </a:rPr>
              <a:t>muscle from the proximal to mid-</a:t>
            </a:r>
            <a:r>
              <a:rPr lang="en-US" sz="3000" dirty="0" err="1">
                <a:ea typeface="AR PL SungtiL GB" charset="0"/>
                <a:cs typeface="AR PL SungtiL GB" charset="0"/>
              </a:rPr>
              <a:t>septal</a:t>
            </a:r>
            <a:r>
              <a:rPr lang="en-US" sz="3000" dirty="0">
                <a:ea typeface="AR PL SungtiL GB" charset="0"/>
                <a:cs typeface="AR PL SungtiL GB" charset="0"/>
              </a:rPr>
              <a:t> region.</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Enlarges the LVOT and significantly decreases or totally abolishes LVOT obstruction.</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000" dirty="0">
                <a:ea typeface="AR PL SungtiL GB" charset="0"/>
                <a:cs typeface="AR PL SungtiL GB" charset="0"/>
              </a:rPr>
              <a:t> Mitral regurgitation secondary to SAM of the mitral valve  also disappears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SEPTAL ABLATION</a:t>
            </a:r>
          </a:p>
        </p:txBody>
      </p:sp>
      <p:sp>
        <p:nvSpPr>
          <p:cNvPr id="97282"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Injection of 1 to 3ml of 95% alcohol in to major </a:t>
            </a:r>
            <a:r>
              <a:rPr lang="en-US" sz="3000" dirty="0" err="1" smtClean="0">
                <a:ea typeface="AR PL SungtiL GB" charset="0"/>
                <a:cs typeface="AR PL SungtiL GB" charset="0"/>
              </a:rPr>
              <a:t>septal</a:t>
            </a:r>
            <a:r>
              <a:rPr lang="en-US" sz="3000" dirty="0" smtClean="0">
                <a:ea typeface="AR PL SungtiL GB" charset="0"/>
                <a:cs typeface="AR PL SungtiL GB" charset="0"/>
              </a:rPr>
              <a:t> perforator</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Creates necrosis and permanent </a:t>
            </a:r>
            <a:r>
              <a:rPr lang="en-US" sz="3000" dirty="0" err="1" smtClean="0">
                <a:ea typeface="AR PL SungtiL GB" charset="0"/>
                <a:cs typeface="AR PL SungtiL GB" charset="0"/>
              </a:rPr>
              <a:t>transmural</a:t>
            </a:r>
            <a:r>
              <a:rPr lang="en-US" sz="3000" dirty="0" smtClean="0">
                <a:ea typeface="AR PL SungtiL GB" charset="0"/>
                <a:cs typeface="AR PL SungtiL GB" charset="0"/>
              </a:rPr>
              <a:t> MI in </a:t>
            </a:r>
            <a:r>
              <a:rPr lang="en-US" sz="3000" dirty="0" err="1" smtClean="0">
                <a:ea typeface="AR PL SungtiL GB" charset="0"/>
                <a:cs typeface="AR PL SungtiL GB" charset="0"/>
              </a:rPr>
              <a:t>prox</a:t>
            </a:r>
            <a:r>
              <a:rPr lang="en-US" sz="3000" dirty="0" smtClean="0">
                <a:ea typeface="AR PL SungtiL GB" charset="0"/>
                <a:cs typeface="AR PL SungtiL GB" charset="0"/>
              </a:rPr>
              <a:t> septum</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smtClean="0">
                <a:ea typeface="AR PL SungtiL GB" charset="0"/>
                <a:cs typeface="AR PL SungtiL GB" charset="0"/>
              </a:rPr>
              <a:t>Scar -10% of LV wall,&lt;30% septum</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1143000"/>
            <a:ext cx="7467600" cy="49831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Absence of significant coronary arterial disease</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Compatible </a:t>
            </a:r>
            <a:r>
              <a:rPr lang="en-US" sz="3000" dirty="0" err="1">
                <a:ea typeface="AR PL SungtiL GB" charset="0"/>
                <a:cs typeface="AR PL SungtiL GB" charset="0"/>
              </a:rPr>
              <a:t>septal</a:t>
            </a:r>
            <a:r>
              <a:rPr lang="en-US" sz="3000" dirty="0">
                <a:ea typeface="AR PL SungtiL GB" charset="0"/>
                <a:cs typeface="AR PL SungtiL GB" charset="0"/>
              </a:rPr>
              <a:t> perforator branch arterial anatomy.</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Relative contraindications to surgical </a:t>
            </a:r>
            <a:r>
              <a:rPr lang="en-US" sz="3000" dirty="0" err="1">
                <a:ea typeface="AR PL SungtiL GB" charset="0"/>
                <a:cs typeface="AR PL SungtiL GB" charset="0"/>
              </a:rPr>
              <a:t>myectomy</a:t>
            </a:r>
            <a:r>
              <a:rPr lang="en-US" sz="3000" dirty="0">
                <a:ea typeface="AR PL SungtiL GB" charset="0"/>
                <a:cs typeface="AR PL SungtiL GB" charset="0"/>
              </a:rPr>
              <a:t>(</a:t>
            </a:r>
            <a:r>
              <a:rPr lang="en-US" sz="3000" dirty="0" err="1">
                <a:ea typeface="AR PL SungtiL GB" charset="0"/>
                <a:cs typeface="AR PL SungtiL GB" charset="0"/>
              </a:rPr>
              <a:t>age,comorbidity</a:t>
            </a:r>
            <a:r>
              <a:rPr lang="en-US" sz="3000" dirty="0">
                <a:ea typeface="AR PL SungtiL GB" charset="0"/>
                <a:cs typeface="AR PL SungtiL GB"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idx="4294967295"/>
          </p:nvPr>
        </p:nvSpPr>
        <p:spPr>
          <a:xfrm>
            <a:off x="457200" y="274638"/>
            <a:ext cx="7467600" cy="1143000"/>
          </a:xfrm>
          <a:ln/>
        </p:spPr>
        <p:txBody>
          <a:bodyPr/>
          <a:lstStyle/>
          <a:p>
            <a:endParaRPr lang="en-IN"/>
          </a:p>
        </p:txBody>
      </p:sp>
      <p:sp>
        <p:nvSpPr>
          <p:cNvPr id="99330"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 </a:t>
            </a:r>
            <a:r>
              <a:rPr lang="en-US" sz="3000" dirty="0">
                <a:ea typeface="AR PL SungtiL GB" charset="0"/>
                <a:cs typeface="AR PL SungtiL GB" charset="0"/>
              </a:rPr>
              <a:t>Initial results  reported successful short-term outcomes </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The outflow tract gradient is reduced from a mean of 60 to 70 mm Hg often to &lt;20 mm Hg.</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75%-80% of patients are improved from the symptomatic standpoint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2257425" y="1600200"/>
            <a:ext cx="3868738" cy="4525963"/>
          </a:xfrm>
          <a:prstGeom prst="rect">
            <a:avLst/>
          </a:prstGeom>
          <a:noFill/>
          <a:ln w="9360" cap="flat">
            <a:noFill/>
            <a:miter lim="800000"/>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Grp="1" noChangeArrowheads="1"/>
          </p:cNvSpPr>
          <p:nvPr>
            <p:ph type="title" idx="4294967295"/>
          </p:nvPr>
        </p:nvSpPr>
        <p:spPr>
          <a:xfrm>
            <a:off x="457200" y="274638"/>
            <a:ext cx="7467600" cy="1143000"/>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complications</a:t>
            </a:r>
          </a:p>
        </p:txBody>
      </p:sp>
      <p:sp>
        <p:nvSpPr>
          <p:cNvPr id="100354"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Complete heart block.  10 to 20% require </a:t>
            </a:r>
            <a:r>
              <a:rPr lang="en-US" sz="3000" dirty="0" err="1">
                <a:ea typeface="AR PL SungtiL GB" charset="0"/>
                <a:cs typeface="AR PL SungtiL GB" charset="0"/>
              </a:rPr>
              <a:t>permenent</a:t>
            </a:r>
            <a:r>
              <a:rPr lang="en-US" sz="3000" dirty="0">
                <a:ea typeface="AR PL SungtiL GB" charset="0"/>
                <a:cs typeface="AR PL SungtiL GB" charset="0"/>
              </a:rPr>
              <a:t> pacemaker implantation</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3000" dirty="0">
              <a:ea typeface="AR PL SungtiL GB" charset="0"/>
              <a:cs typeface="AR PL SungtiL GB" charset="0"/>
            </a:endParaRP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More likely to experience if LBBB  was present </a:t>
            </a:r>
            <a:r>
              <a:rPr lang="en-US" sz="3000" dirty="0" smtClean="0">
                <a:ea typeface="AR PL SungtiL GB" charset="0"/>
                <a:cs typeface="AR PL SungtiL GB" charset="0"/>
              </a:rPr>
              <a:t>prior.</a:t>
            </a:r>
          </a:p>
          <a:p>
            <a:pPr marL="419100" indent="-382588" hangingPunct="1">
              <a:lnSpc>
                <a:spcPct val="100000"/>
              </a:lnSpc>
              <a:spcBef>
                <a:spcPts val="600"/>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err="1" smtClean="0">
                <a:ea typeface="AR PL SungtiL GB" charset="0"/>
                <a:cs typeface="AR PL SungtiL GB" charset="0"/>
              </a:rPr>
              <a:t>Transmural</a:t>
            </a:r>
            <a:r>
              <a:rPr lang="en-US" sz="3000" dirty="0" smtClean="0">
                <a:ea typeface="AR PL SungtiL GB" charset="0"/>
                <a:cs typeface="AR PL SungtiL GB" charset="0"/>
              </a:rPr>
              <a:t> scar – unstable electrical substrate-</a:t>
            </a:r>
            <a:r>
              <a:rPr lang="en-US" sz="3000" dirty="0" err="1" smtClean="0">
                <a:ea typeface="AR PL SungtiL GB" charset="0"/>
                <a:cs typeface="AR PL SungtiL GB" charset="0"/>
              </a:rPr>
              <a:t>nidus</a:t>
            </a:r>
            <a:r>
              <a:rPr lang="en-US" sz="3000" dirty="0" smtClean="0">
                <a:ea typeface="AR PL SungtiL GB" charset="0"/>
                <a:cs typeface="AR PL SungtiL GB" charset="0"/>
              </a:rPr>
              <a:t> </a:t>
            </a:r>
            <a:r>
              <a:rPr lang="en-US" sz="3000" dirty="0" err="1" smtClean="0">
                <a:ea typeface="AR PL SungtiL GB" charset="0"/>
                <a:cs typeface="AR PL SungtiL GB" charset="0"/>
              </a:rPr>
              <a:t>forVT</a:t>
            </a: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idx="4294967295"/>
          </p:nvPr>
        </p:nvSpPr>
        <p:spPr>
          <a:xfrm>
            <a:off x="457200" y="274638"/>
            <a:ext cx="7467600" cy="1143000"/>
          </a:xfrm>
          <a:ln/>
        </p:spPr>
        <p:txBody>
          <a:bodyPr/>
          <a:lstStyle/>
          <a:p>
            <a:endParaRPr lang="en-IN"/>
          </a:p>
        </p:txBody>
      </p:sp>
      <p:sp>
        <p:nvSpPr>
          <p:cNvPr id="101378" name="Text Box 2"/>
          <p:cNvSpPr txBox="1">
            <a:spLocks noChangeArrowheads="1"/>
          </p:cNvSpPr>
          <p:nvPr/>
        </p:nvSpPr>
        <p:spPr bwMode="auto">
          <a:xfrm>
            <a:off x="457200" y="1600200"/>
            <a:ext cx="7467600" cy="4525963"/>
          </a:xfrm>
          <a:prstGeom prst="rect">
            <a:avLst/>
          </a:prstGeom>
          <a:noFill/>
          <a:ln w="9525" cap="flat">
            <a:noFill/>
            <a:round/>
            <a:headEnd/>
            <a:tailEnd/>
          </a:ln>
          <a:effectLst/>
        </p:spPr>
        <p:txBody>
          <a:bodyPr lIns="90000" tIns="45000" rIns="90000" bIns="45000"/>
          <a:lstStyle/>
          <a:p>
            <a:pPr marL="420688" indent="-382588" hangingPunct="1">
              <a:lnSpc>
                <a:spcPct val="100000"/>
              </a:lnSpc>
              <a:spcBef>
                <a:spcPts val="600"/>
              </a:spcBef>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solidFill>
                  <a:srgbClr val="FFFFFF"/>
                </a:solidFill>
                <a:ea typeface="AR PL SungtiL GB" charset="0"/>
                <a:cs typeface="AR PL SungtiL GB" charset="0"/>
              </a:rPr>
              <a:t>Other complications</a:t>
            </a:r>
          </a:p>
          <a:p>
            <a:pPr marL="419100" indent="-382588" hangingPunct="1">
              <a:lnSpc>
                <a:spcPct val="100000"/>
              </a:lnSpc>
              <a:spcBef>
                <a:spcPts val="600"/>
              </a:spcBef>
              <a:buClr>
                <a:srgbClr val="DDDDDD"/>
              </a:buClr>
              <a:buSzPct val="80000"/>
              <a:buFont typeface="Wingdings"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coronary dissections</a:t>
            </a:r>
          </a:p>
          <a:p>
            <a:pPr marL="419100" indent="-382588" hangingPunct="1">
              <a:lnSpc>
                <a:spcPct val="100000"/>
              </a:lnSpc>
              <a:spcBef>
                <a:spcPts val="600"/>
              </a:spcBef>
              <a:buClr>
                <a:srgbClr val="DDDDDD"/>
              </a:buClr>
              <a:buSzPct val="80000"/>
              <a:buFont typeface="Wingdings"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large myocardial infarctions from "leakage" of the alcohol </a:t>
            </a:r>
          </a:p>
          <a:p>
            <a:pPr marL="419100" indent="-382588" hangingPunct="1">
              <a:lnSpc>
                <a:spcPct val="100000"/>
              </a:lnSpc>
              <a:spcBef>
                <a:spcPts val="600"/>
              </a:spcBef>
              <a:buClr>
                <a:srgbClr val="DDDDDD"/>
              </a:buClr>
              <a:buSzPct val="80000"/>
              <a:buFont typeface="Wingdings"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ventricular </a:t>
            </a:r>
            <a:r>
              <a:rPr lang="en-US" sz="3000" dirty="0" err="1">
                <a:ea typeface="AR PL SungtiL GB" charset="0"/>
                <a:cs typeface="AR PL SungtiL GB" charset="0"/>
              </a:rPr>
              <a:t>septal</a:t>
            </a:r>
            <a:r>
              <a:rPr lang="en-US" sz="3000" dirty="0">
                <a:ea typeface="AR PL SungtiL GB" charset="0"/>
                <a:cs typeface="AR PL SungtiL GB" charset="0"/>
              </a:rPr>
              <a:t> defects</a:t>
            </a:r>
          </a:p>
          <a:p>
            <a:pPr marL="419100" indent="-382588" hangingPunct="1">
              <a:lnSpc>
                <a:spcPct val="100000"/>
              </a:lnSpc>
              <a:spcBef>
                <a:spcPts val="600"/>
              </a:spcBef>
              <a:buClr>
                <a:srgbClr val="DDDDDD"/>
              </a:buClr>
              <a:buSzPct val="80000"/>
              <a:buFont typeface="Wingdings" charset="2"/>
              <a:buChar char=""/>
              <a:tabLst>
                <a:tab pos="4206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000" dirty="0">
                <a:ea typeface="AR PL SungtiL GB" charset="0"/>
                <a:cs typeface="AR PL SungtiL GB" charset="0"/>
              </a:rPr>
              <a:t> myocardial perforations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102402" name="Picture 2"/>
          <p:cNvPicPr>
            <a:picLocks noChangeAspect="1" noChangeArrowheads="1"/>
          </p:cNvPicPr>
          <p:nvPr/>
        </p:nvPicPr>
        <p:blipFill>
          <a:blip r:embed="rId3"/>
          <a:srcRect/>
          <a:stretch>
            <a:fillRect/>
          </a:stretch>
        </p:blipFill>
        <p:spPr bwMode="auto">
          <a:xfrm>
            <a:off x="228600" y="228600"/>
            <a:ext cx="8763000" cy="1943100"/>
          </a:xfrm>
          <a:prstGeom prst="rect">
            <a:avLst/>
          </a:prstGeom>
          <a:noFill/>
          <a:ln w="9360" cap="flat">
            <a:noFill/>
            <a:miter lim="800000"/>
            <a:headEnd/>
            <a:tailEnd/>
          </a:ln>
          <a:effectLst/>
        </p:spPr>
      </p:pic>
      <p:sp>
        <p:nvSpPr>
          <p:cNvPr id="102403" name="Text Box 3"/>
          <p:cNvSpPr txBox="1">
            <a:spLocks noChangeArrowheads="1"/>
          </p:cNvSpPr>
          <p:nvPr/>
        </p:nvSpPr>
        <p:spPr bwMode="auto">
          <a:xfrm>
            <a:off x="0" y="1600200"/>
            <a:ext cx="8915400" cy="52578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solidFill>
                  <a:srgbClr val="FFFFFF"/>
                </a:solidFill>
                <a:ea typeface="AR PL SungtiL GB" charset="0"/>
                <a:cs typeface="AR PL SungtiL GB" charset="0"/>
              </a:rPr>
              <a:t>			</a:t>
            </a:r>
            <a:r>
              <a:rPr lang="en-US" sz="2400" b="1" u="sng" dirty="0">
                <a:solidFill>
                  <a:srgbClr val="FFFFFF"/>
                </a:solidFill>
                <a:ea typeface="AR PL SungtiL GB" charset="0"/>
                <a:cs typeface="AR PL SungtiL GB" charset="0"/>
              </a:rPr>
              <a:t>  </a:t>
            </a:r>
            <a:r>
              <a:rPr lang="en-US" sz="2800" b="1" u="sng" dirty="0">
                <a:solidFill>
                  <a:srgbClr val="FFFFFF"/>
                </a:solidFill>
                <a:ea typeface="AR PL SungtiL GB" charset="0"/>
                <a:cs typeface="AR PL SungtiL GB" charset="0"/>
              </a:rPr>
              <a:t>Conclusion </a:t>
            </a:r>
            <a:r>
              <a:rPr lang="en-US" sz="2400" dirty="0">
                <a:solidFill>
                  <a:srgbClr val="FFFFFF"/>
                </a:solidFill>
                <a:ea typeface="AR PL SungtiL GB" charset="0"/>
                <a:cs typeface="AR PL SungtiL GB" charset="0"/>
              </a:rPr>
              <a:t/>
            </a:r>
            <a:br>
              <a:rPr lang="en-US" sz="2400" dirty="0">
                <a:solidFill>
                  <a:srgbClr val="FFFFFF"/>
                </a:solidFill>
                <a:ea typeface="AR PL SungtiL GB" charset="0"/>
                <a:cs typeface="AR PL SungtiL GB" charset="0"/>
              </a:rPr>
            </a:br>
            <a:endParaRPr lang="en-US" sz="2400" dirty="0">
              <a:ea typeface="AR PL SungtiL GB" charset="0"/>
              <a:cs typeface="AR PL SungtiL GB" charset="0"/>
            </a:endParaRP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b="1" dirty="0">
                <a:ea typeface="AR PL SungtiL GB" charset="0"/>
                <a:cs typeface="AR PL SungtiL GB" charset="0"/>
              </a:rPr>
              <a:t>                                       CONCLUSION             </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a:t>
            </a:r>
          </a:p>
          <a:p>
            <a:pPr marL="420688" indent="-382588" hangingPunct="1">
              <a:lnSpc>
                <a:spcPct val="100000"/>
              </a:lnSpc>
              <a:spcBef>
                <a:spcPts val="488"/>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2400" dirty="0">
                <a:ea typeface="AR PL SungtiL GB" charset="0"/>
                <a:cs typeface="AR PL SungtiL GB" charset="0"/>
              </a:rPr>
              <a:t>     SA does seem to show promise in treatment of HOCM owing to </a:t>
            </a:r>
            <a:r>
              <a:rPr lang="en-US" sz="2400" b="1" i="1" dirty="0">
                <a:ea typeface="AR PL SungtiL GB" charset="0"/>
                <a:cs typeface="AR PL SungtiL GB" charset="0"/>
              </a:rPr>
              <a:t>similar mortality rates as well as functional status </a:t>
            </a:r>
            <a:r>
              <a:rPr lang="en-US" sz="2400" dirty="0">
                <a:ea typeface="AR PL SungtiL GB" charset="0"/>
                <a:cs typeface="AR PL SungtiL GB" charset="0"/>
              </a:rPr>
              <a:t>compared with SM, the caveat is </a:t>
            </a:r>
            <a:r>
              <a:rPr lang="en-US" sz="2400" b="1" i="1" dirty="0">
                <a:ea typeface="AR PL SungtiL GB" charset="0"/>
                <a:cs typeface="AR PL SungtiL GB" charset="0"/>
              </a:rPr>
              <a:t>increased conduction abnormalities and a higher post-intervention LVOTG</a:t>
            </a:r>
            <a:r>
              <a:rPr lang="en-US" sz="2400" dirty="0">
                <a:ea typeface="AR PL SungtiL GB" charset="0"/>
                <a:cs typeface="AR PL SungtiL GB" charset="0"/>
              </a:rPr>
              <a:t>. The choice of treatment strategy should be made after a thorough discussion of the procedures with the individual patient. </a:t>
            </a:r>
            <a:br>
              <a:rPr lang="en-US" sz="2400" dirty="0">
                <a:ea typeface="AR PL SungtiL GB" charset="0"/>
                <a:cs typeface="AR PL SungtiL GB" charset="0"/>
              </a:rPr>
            </a:br>
            <a:r>
              <a:rPr lang="en-US" sz="2400" dirty="0">
                <a:ea typeface="AR PL SungtiL GB" charset="0"/>
                <a:cs typeface="AR PL SungtiL GB" charset="0"/>
              </a:rPr>
              <a:t>(J Am </a:t>
            </a:r>
            <a:r>
              <a:rPr lang="en-US" sz="2400" dirty="0" err="1">
                <a:ea typeface="AR PL SungtiL GB" charset="0"/>
                <a:cs typeface="AR PL SungtiL GB" charset="0"/>
              </a:rPr>
              <a:t>Coll</a:t>
            </a:r>
            <a:r>
              <a:rPr lang="en-US" sz="2400" dirty="0">
                <a:ea typeface="AR PL SungtiL GB" charset="0"/>
                <a:cs typeface="AR PL SungtiL GB" charset="0"/>
              </a:rPr>
              <a:t> </a:t>
            </a:r>
            <a:r>
              <a:rPr lang="en-US" sz="2400" dirty="0" err="1">
                <a:ea typeface="AR PL SungtiL GB" charset="0"/>
                <a:cs typeface="AR PL SungtiL GB" charset="0"/>
              </a:rPr>
              <a:t>Cardiol</a:t>
            </a:r>
            <a:r>
              <a:rPr lang="en-US" sz="2400" dirty="0">
                <a:ea typeface="AR PL SungtiL GB" charset="0"/>
                <a:cs typeface="AR PL SungtiL GB" charset="0"/>
              </a:rPr>
              <a:t> 2010;55:823–34)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noChangeArrowheads="1"/>
          </p:cNvSpPr>
          <p:nvPr>
            <p:ph type="title" idx="4294967295"/>
          </p:nvPr>
        </p:nvSpPr>
        <p:spPr>
          <a:xfrm>
            <a:off x="457200" y="274638"/>
            <a:ext cx="7467600" cy="715962"/>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DDD Pacing</a:t>
            </a:r>
          </a:p>
        </p:txBody>
      </p:sp>
      <p:sp>
        <p:nvSpPr>
          <p:cNvPr id="103426" name="Text Box 2"/>
          <p:cNvSpPr txBox="1">
            <a:spLocks noChangeArrowheads="1"/>
          </p:cNvSpPr>
          <p:nvPr/>
        </p:nvSpPr>
        <p:spPr bwMode="auto">
          <a:xfrm>
            <a:off x="457200" y="1143000"/>
            <a:ext cx="8534400" cy="5410200"/>
          </a:xfrm>
          <a:prstGeom prst="rect">
            <a:avLst/>
          </a:prstGeom>
          <a:noFill/>
          <a:ln w="9525" cap="flat">
            <a:noFill/>
            <a:round/>
            <a:headEnd/>
            <a:tailEnd/>
          </a:ln>
          <a:effectLst/>
        </p:spPr>
        <p:txBody>
          <a:bodyPr lIns="90000" tIns="45000" rIns="90000" bIns="45000"/>
          <a:lstStyle/>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Objective measurements of exercise capacity did not differ significantly</a:t>
            </a: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Overall decrease in outflow tract gradient (25 to 40 % of baseline)</a:t>
            </a: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Role of dual-chamber pacing - patients at high risk for other therapeutic modalities. </a:t>
            </a:r>
          </a:p>
          <a:p>
            <a:pPr marL="419100" indent="-382588" hangingPunct="1">
              <a:lnSpc>
                <a:spcPct val="100000"/>
              </a:lnSpc>
              <a:spcBef>
                <a:spcPts val="563"/>
              </a:spcBef>
              <a:buClr>
                <a:srgbClr val="DDDDDD"/>
              </a:buClr>
              <a:buSzPct val="8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ea typeface="AR PL SungtiL GB" charset="0"/>
                <a:cs typeface="AR PL SungtiL GB" charset="0"/>
              </a:rPr>
              <a:t>Candidates for dual-chamber pacing </a:t>
            </a:r>
          </a:p>
          <a:p>
            <a:pPr marL="419100" indent="-382588" hangingPunct="1">
              <a:lnSpc>
                <a:spcPct val="100000"/>
              </a:lnSpc>
              <a:spcBef>
                <a:spcPts val="1425"/>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2000" dirty="0">
              <a:ea typeface="AR PL SungtiL GB" charset="0"/>
              <a:cs typeface="AR PL SungtiL GB" charset="0"/>
            </a:endParaRPr>
          </a:p>
          <a:p>
            <a:pPr marL="722313" lvl="1" indent="-273050" hangingPunct="1">
              <a:lnSpc>
                <a:spcPct val="100000"/>
              </a:lnSpc>
              <a:spcBef>
                <a:spcPts val="488"/>
              </a:spcBef>
              <a:buClr>
                <a:srgbClr val="DDDDDD"/>
              </a:buClr>
              <a:buSzPct val="9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a:ea typeface="AR PL SungtiL GB" charset="0"/>
                <a:cs typeface="AR PL SungtiL GB" charset="0"/>
              </a:rPr>
              <a:t>Significant </a:t>
            </a:r>
            <a:r>
              <a:rPr lang="en-US" sz="2400" dirty="0" err="1">
                <a:ea typeface="AR PL SungtiL GB" charset="0"/>
                <a:cs typeface="AR PL SungtiL GB" charset="0"/>
              </a:rPr>
              <a:t>bradycardia</a:t>
            </a:r>
            <a:r>
              <a:rPr lang="en-US" sz="2400" dirty="0">
                <a:ea typeface="AR PL SungtiL GB" charset="0"/>
                <a:cs typeface="AR PL SungtiL GB" charset="0"/>
              </a:rPr>
              <a:t> in which pacing may allow an increased dosage of medication </a:t>
            </a:r>
          </a:p>
          <a:p>
            <a:pPr marL="722313" lvl="1" indent="-273050" hangingPunct="1">
              <a:lnSpc>
                <a:spcPct val="100000"/>
              </a:lnSpc>
              <a:spcBef>
                <a:spcPts val="488"/>
              </a:spcBef>
              <a:buClr>
                <a:srgbClr val="DDDDDD"/>
              </a:buClr>
              <a:buSzPct val="90000"/>
              <a:buFont typeface="Wingdings 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400" dirty="0">
                <a:ea typeface="AR PL SungtiL GB" charset="0"/>
                <a:cs typeface="AR PL SungtiL GB" charset="0"/>
              </a:rPr>
              <a:t>Patients who need ICD as a primary treatment</a:t>
            </a:r>
          </a:p>
          <a:p>
            <a:pPr marL="419100" indent="-382588" hangingPunct="1">
              <a:lnSpc>
                <a:spcPct val="100000"/>
              </a:lnSpc>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3000" dirty="0">
              <a:ea typeface="AR PL SungtiL GB" charset="0"/>
              <a:cs typeface="AR PL SungtiL GB"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104450" name="Picture 2"/>
          <p:cNvPicPr>
            <a:picLocks noChangeAspect="1" noChangeArrowheads="1"/>
          </p:cNvPicPr>
          <p:nvPr/>
        </p:nvPicPr>
        <p:blipFill>
          <a:blip r:embed="rId3"/>
          <a:srcRect/>
          <a:stretch>
            <a:fillRect/>
          </a:stretch>
        </p:blipFill>
        <p:spPr bwMode="auto">
          <a:xfrm>
            <a:off x="179388" y="1447800"/>
            <a:ext cx="8964612" cy="403542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Grp="1" noChangeArrowheads="1"/>
          </p:cNvSpPr>
          <p:nvPr>
            <p:ph type="title" idx="4294967295"/>
          </p:nvPr>
        </p:nvSpPr>
        <p:spPr>
          <a:xfrm>
            <a:off x="457200" y="274638"/>
            <a:ext cx="7467600" cy="715962"/>
          </a:xfrm>
          <a:ln/>
        </p:spPr>
        <p:txBody>
          <a:bodyPr>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4600">
                <a:latin typeface="Franklin Gothic Book" charset="0"/>
              </a:rPr>
              <a:t>INDICATIONS FOR ICD</a:t>
            </a:r>
          </a:p>
        </p:txBody>
      </p:sp>
      <p:pic>
        <p:nvPicPr>
          <p:cNvPr id="105474" name="Picture 2"/>
          <p:cNvPicPr>
            <a:picLocks noChangeAspect="1" noChangeArrowheads="1"/>
          </p:cNvPicPr>
          <p:nvPr/>
        </p:nvPicPr>
        <p:blipFill>
          <a:blip r:embed="rId3"/>
          <a:srcRect/>
          <a:stretch>
            <a:fillRect/>
          </a:stretch>
        </p:blipFill>
        <p:spPr bwMode="auto">
          <a:xfrm>
            <a:off x="1427163" y="1143000"/>
            <a:ext cx="5810250" cy="5719763"/>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 of </a:t>
            </a:r>
            <a:r>
              <a:rPr lang="en-IN" dirty="0" err="1" smtClean="0"/>
              <a:t>Atrial</a:t>
            </a:r>
            <a:r>
              <a:rPr lang="en-IN" dirty="0" smtClean="0"/>
              <a:t> fibrillation</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Mc arrhythmia , occurs in 20 to 25%</a:t>
            </a:r>
          </a:p>
          <a:p>
            <a:r>
              <a:rPr lang="en-US" dirty="0" smtClean="0"/>
              <a:t>Requires anticoagulation therapy</a:t>
            </a:r>
          </a:p>
          <a:p>
            <a:r>
              <a:rPr lang="en-US" dirty="0" smtClean="0"/>
              <a:t>CHA2DS2VASc- not validated for HCM</a:t>
            </a:r>
          </a:p>
          <a:p>
            <a:r>
              <a:rPr lang="en-US" dirty="0" err="1" smtClean="0"/>
              <a:t>Amiodarone</a:t>
            </a:r>
            <a:r>
              <a:rPr lang="en-US" dirty="0" smtClean="0"/>
              <a:t>-most effective in reducing recurrences</a:t>
            </a:r>
          </a:p>
          <a:p>
            <a:r>
              <a:rPr lang="en-US" dirty="0" smtClean="0"/>
              <a:t>Beta blockers n </a:t>
            </a:r>
            <a:r>
              <a:rPr lang="en-US" dirty="0" err="1" smtClean="0"/>
              <a:t>verapamil</a:t>
            </a:r>
            <a:r>
              <a:rPr lang="en-US" dirty="0" smtClean="0"/>
              <a:t>-to control heart rate</a:t>
            </a:r>
          </a:p>
          <a:p>
            <a:r>
              <a:rPr lang="en-IN" dirty="0" smtClean="0"/>
              <a:t>Catheter ablation for </a:t>
            </a:r>
            <a:r>
              <a:rPr lang="en-IN" dirty="0" err="1" smtClean="0"/>
              <a:t>atrial</a:t>
            </a:r>
            <a:r>
              <a:rPr lang="en-IN" dirty="0" smtClean="0"/>
              <a:t> fibrillation -who have drug refractory symptoms or are unable to take anti-arrhythmic drugs</a:t>
            </a:r>
            <a:endParaRPr lang="en-IN"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noChangeArrowheads="1"/>
          </p:cNvSpPr>
          <p:nvPr>
            <p:ph type="title" idx="4294967295"/>
          </p:nvPr>
        </p:nvSpPr>
        <p:spPr>
          <a:xfrm>
            <a:off x="457200" y="274638"/>
            <a:ext cx="7467600" cy="1143000"/>
          </a:xfrm>
          <a:ln/>
        </p:spPr>
        <p:txBody>
          <a:bodyPr/>
          <a:lstStyle/>
          <a:p>
            <a:endParaRPr lang="en-IN"/>
          </a:p>
        </p:txBody>
      </p:sp>
      <p:pic>
        <p:nvPicPr>
          <p:cNvPr id="106498" name="Picture 2"/>
          <p:cNvPicPr>
            <a:picLocks noChangeAspect="1" noChangeArrowheads="1"/>
          </p:cNvPicPr>
          <p:nvPr/>
        </p:nvPicPr>
        <p:blipFill>
          <a:blip r:embed="rId3"/>
          <a:srcRect/>
          <a:stretch>
            <a:fillRect/>
          </a:stretch>
        </p:blipFill>
        <p:spPr bwMode="auto">
          <a:xfrm>
            <a:off x="609600" y="-17463"/>
            <a:ext cx="8001000" cy="6832601"/>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1219200" y="2971800"/>
            <a:ext cx="6096000" cy="990600"/>
          </a:xfrm>
          <a:prstGeom prst="rect">
            <a:avLst/>
          </a:prstGeom>
          <a:noFill/>
          <a:ln w="9525" cap="flat">
            <a:noFill/>
            <a:round/>
            <a:headEnd/>
            <a:tailEnd/>
          </a:ln>
          <a:effectLst/>
        </p:spPr>
        <p:txBody>
          <a:bodyPr lIns="45720" tIns="0" rIns="45720" bIns="0"/>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800" b="1" dirty="0">
                <a:latin typeface="Franklin Gothic Book" charset="0"/>
                <a:ea typeface="AR PL SungtiL GB" charset="0"/>
                <a:cs typeface="AR PL SungtiL GB" charset="0"/>
              </a:rPr>
              <a:t>THANK YOU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additive="repl">
                                        <p:cTn id="6" dur="1" fill="hold">
                                          <p:stCondLst>
                                            <p:cond delay="0"/>
                                          </p:stCondLst>
                                        </p:cTn>
                                        <p:tgtEl>
                                          <p:spTgt spid="107521"/>
                                        </p:tgtEl>
                                        <p:attrNameLst>
                                          <p:attrName>style.visibility</p:attrName>
                                        </p:attrNameLst>
                                      </p:cBhvr>
                                      <p:to>
                                        <p:strVal val="visible"/>
                                      </p:to>
                                    </p:set>
                                    <p:anim calcmode="lin" valueType="num">
                                      <p:cBhvr additive="repl">
                                        <p:cTn id="7" dur="1000" fill="hold"/>
                                        <p:tgtEl>
                                          <p:spTgt spid="107521"/>
                                        </p:tgtEl>
                                        <p:attrNameLst>
                                          <p:attrName>ppt_w</p:attrName>
                                        </p:attrNameLst>
                                      </p:cBhvr>
                                      <p:tavLst>
                                        <p:tav tm="100000">
                                          <p:val>
                                            <p:strVal val="#ppt_w*0.70"/>
                                          </p:val>
                                        </p:tav>
                                        <p:tav tm="100000">
                                          <p:val>
                                            <p:strVal val="#ppt_w"/>
                                          </p:val>
                                        </p:tav>
                                      </p:tavLst>
                                    </p:anim>
                                    <p:anim calcmode="lin" valueType="num">
                                      <p:cBhvr additive="repl">
                                        <p:cTn id="8" dur="1000" fill="hold"/>
                                        <p:tgtEl>
                                          <p:spTgt spid="107521"/>
                                        </p:tgtEl>
                                        <p:attrNameLst>
                                          <p:attrName>ppt_h</p:attrName>
                                        </p:attrNameLst>
                                      </p:cBhvr>
                                      <p:tavLst>
                                        <p:tav tm="100000">
                                          <p:val>
                                            <p:strVal val="#ppt_h"/>
                                          </p:val>
                                        </p:tav>
                                        <p:tav tm="100000">
                                          <p:val>
                                            <p:strVal val="#ppt_h"/>
                                          </p:val>
                                        </p:tav>
                                      </p:tavLst>
                                    </p:anim>
                                    <p:animEffect transition="in" filter="fade">
                                      <p:cBhvr additive="repl">
                                        <p:cTn id="9" dur="1000"/>
                                        <p:tgtEl>
                                          <p:spTgt spid="107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2658</Words>
  <Application>Microsoft Office PowerPoint</Application>
  <PresentationFormat>On-screen Show (4:3)</PresentationFormat>
  <Paragraphs>509</Paragraphs>
  <Slides>98</Slides>
  <Notes>81</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HYPERTROPHIC CARDIOMYOPATHY</vt:lpstr>
      <vt:lpstr>DEFINITION</vt:lpstr>
      <vt:lpstr>GENETICS</vt:lpstr>
      <vt:lpstr>HCM GENES AND THEIR FREQUENCIES </vt:lpstr>
      <vt:lpstr>Slide 5</vt:lpstr>
      <vt:lpstr>Slide 6</vt:lpstr>
      <vt:lpstr>Insights From Genotype/Phenotype Studies</vt:lpstr>
      <vt:lpstr>MORPHOLOGY</vt:lpstr>
      <vt:lpstr>Slide 9</vt:lpstr>
      <vt:lpstr>MITRAL VALVE APPARATUS</vt:lpstr>
      <vt:lpstr>HISTOPATHOLOGY</vt:lpstr>
      <vt:lpstr>Slide 12</vt:lpstr>
      <vt:lpstr>PATHOPHYSIOLOGY</vt:lpstr>
      <vt:lpstr>Slide 14</vt:lpstr>
      <vt:lpstr>Slide 15</vt:lpstr>
      <vt:lpstr> Dynamic Left Ventricular Outflow Tract Obstruction</vt:lpstr>
      <vt:lpstr>DIASTOLIC DYSFUNCTION</vt:lpstr>
      <vt:lpstr>MICROVASCULAR DYSFUNCTION  </vt:lpstr>
      <vt:lpstr>MITRAL REGURGITATION</vt:lpstr>
      <vt:lpstr>CLINICAL FEATURES</vt:lpstr>
      <vt:lpstr>Slide 21</vt:lpstr>
      <vt:lpstr>PHYSICAL EXAMINATION</vt:lpstr>
      <vt:lpstr>Slide 23</vt:lpstr>
      <vt:lpstr>ECG</vt:lpstr>
      <vt:lpstr>Slide 25</vt:lpstr>
      <vt:lpstr>Slide 26</vt:lpstr>
      <vt:lpstr>CARDIAC CATHETERIZATION</vt:lpstr>
      <vt:lpstr>Slide 28</vt:lpstr>
      <vt:lpstr>Slide 29</vt:lpstr>
      <vt:lpstr>Slide 30</vt:lpstr>
      <vt:lpstr>BROCKENBROUGH  PHENOMENON</vt:lpstr>
      <vt:lpstr>Slide 32</vt:lpstr>
      <vt:lpstr>LEFT VENTRICULOGRAPHY</vt:lpstr>
      <vt:lpstr>Slide 34</vt:lpstr>
      <vt:lpstr>STRESS TESTING</vt:lpstr>
      <vt:lpstr>CMRI</vt:lpstr>
      <vt:lpstr>CMR  - Poor Prognostic factors</vt:lpstr>
      <vt:lpstr>Slide 38</vt:lpstr>
      <vt:lpstr>Slide 39</vt:lpstr>
      <vt:lpstr>Slide 40</vt:lpstr>
      <vt:lpstr>BURNTOUT HCM</vt:lpstr>
      <vt:lpstr>Slide 42</vt:lpstr>
      <vt:lpstr>echocadiography</vt:lpstr>
      <vt:lpstr>Confirming the presence/absence of left ventricularhypertrophy </vt:lpstr>
      <vt:lpstr>Slide 45</vt:lpstr>
      <vt:lpstr>Slide 46</vt:lpstr>
      <vt:lpstr>Slide 47</vt:lpstr>
      <vt:lpstr> Systolic Anterior Motion (SAM) </vt:lpstr>
      <vt:lpstr>Slide 49</vt:lpstr>
      <vt:lpstr>Slide 50</vt:lpstr>
      <vt:lpstr>Slide 51</vt:lpstr>
      <vt:lpstr>Y-interval from the beginning of SAM to the SAM-septalcontact   X-duration of SAM-septal contact  gradient is (x/y)*25 +25 mmHg  </vt:lpstr>
      <vt:lpstr>Slide 53</vt:lpstr>
      <vt:lpstr>Mitral regurgitation </vt:lpstr>
      <vt:lpstr>Slide 55</vt:lpstr>
      <vt:lpstr>DOPPLER ECHOCARDIOGRAPHY</vt:lpstr>
      <vt:lpstr>Slide 57</vt:lpstr>
      <vt:lpstr>Slide 58</vt:lpstr>
      <vt:lpstr>Dynamic LVOT obstruction - DDs</vt:lpstr>
      <vt:lpstr>Left atrial enlargement </vt:lpstr>
      <vt:lpstr>Tissue Doppler Imaging (TDI) </vt:lpstr>
      <vt:lpstr>Assessment of diastolic function</vt:lpstr>
      <vt:lpstr>Athlete's Heart Vs Hypertrophic Cardiomyopathy</vt:lpstr>
      <vt:lpstr>Mid left ventricular HCM</vt:lpstr>
      <vt:lpstr>Assessment of systolic function </vt:lpstr>
      <vt:lpstr>Slide 66</vt:lpstr>
      <vt:lpstr>Slide 67</vt:lpstr>
      <vt:lpstr>SUDDEN CARDIAC DEATH</vt:lpstr>
      <vt:lpstr>HIGH RISK</vt:lpstr>
      <vt:lpstr>Slide 70</vt:lpstr>
      <vt:lpstr>POTENTIAL ARBITRATORS</vt:lpstr>
      <vt:lpstr>Risk Stratification</vt:lpstr>
      <vt:lpstr>FAMILY SCREENING STRATEGY</vt:lpstr>
      <vt:lpstr>Slide 74</vt:lpstr>
      <vt:lpstr>MEDICAL THERAPY</vt:lpstr>
      <vt:lpstr>Beta Blockers</vt:lpstr>
      <vt:lpstr>Slide 77</vt:lpstr>
      <vt:lpstr>Calcium Channel Blockers</vt:lpstr>
      <vt:lpstr>Slide 79</vt:lpstr>
      <vt:lpstr>Slide 80</vt:lpstr>
      <vt:lpstr>Slide 81</vt:lpstr>
      <vt:lpstr>Slide 82</vt:lpstr>
      <vt:lpstr>Slide 83</vt:lpstr>
      <vt:lpstr>           SEPTAL MYECTOMY            (Morrow procedure)</vt:lpstr>
      <vt:lpstr>ELIGIBLE PATIENTS FOR MYECTOMY</vt:lpstr>
      <vt:lpstr>Slide 86</vt:lpstr>
      <vt:lpstr>SEPTAL ABLATION</vt:lpstr>
      <vt:lpstr>Slide 88</vt:lpstr>
      <vt:lpstr>Slide 89</vt:lpstr>
      <vt:lpstr>complications</vt:lpstr>
      <vt:lpstr>Slide 91</vt:lpstr>
      <vt:lpstr>Slide 92</vt:lpstr>
      <vt:lpstr>DDD Pacing</vt:lpstr>
      <vt:lpstr>Slide 94</vt:lpstr>
      <vt:lpstr>INDICATIONS FOR ICD</vt:lpstr>
      <vt:lpstr>Treatment of Atrial fibrillation</vt:lpstr>
      <vt:lpstr>Slide 97</vt:lpstr>
      <vt:lpstr>Slide 98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HYPERTROPHIC CARDIOMYOPATHY</dc:title>
  <dc:creator>Toshiba</dc:creator>
  <cp:lastModifiedBy>Toshiba</cp:lastModifiedBy>
  <cp:revision>124</cp:revision>
  <dcterms:created xsi:type="dcterms:W3CDTF">2006-08-16T00:00:00Z</dcterms:created>
  <dcterms:modified xsi:type="dcterms:W3CDTF">2018-09-16T15:26:03Z</dcterms:modified>
</cp:coreProperties>
</file>